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sldIdLst>
    <p:sldId id="285" r:id="rId2"/>
    <p:sldId id="290" r:id="rId3"/>
    <p:sldId id="289" r:id="rId4"/>
    <p:sldId id="302" r:id="rId5"/>
    <p:sldId id="291" r:id="rId6"/>
    <p:sldId id="293" r:id="rId7"/>
    <p:sldId id="295" r:id="rId8"/>
    <p:sldId id="292" r:id="rId9"/>
    <p:sldId id="296" r:id="rId10"/>
    <p:sldId id="297" r:id="rId11"/>
    <p:sldId id="300" r:id="rId12"/>
    <p:sldId id="298" r:id="rId13"/>
    <p:sldId id="436" r:id="rId14"/>
    <p:sldId id="288" r:id="rId15"/>
    <p:sldId id="391" r:id="rId16"/>
    <p:sldId id="392" r:id="rId17"/>
    <p:sldId id="393" r:id="rId18"/>
    <p:sldId id="394" r:id="rId19"/>
    <p:sldId id="395" r:id="rId20"/>
    <p:sldId id="396" r:id="rId21"/>
    <p:sldId id="397" r:id="rId22"/>
    <p:sldId id="398" r:id="rId23"/>
    <p:sldId id="399" r:id="rId24"/>
    <p:sldId id="438" r:id="rId25"/>
    <p:sldId id="401" r:id="rId26"/>
    <p:sldId id="402" r:id="rId27"/>
    <p:sldId id="403" r:id="rId28"/>
    <p:sldId id="404" r:id="rId29"/>
    <p:sldId id="405" r:id="rId30"/>
    <p:sldId id="439" r:id="rId31"/>
    <p:sldId id="406" r:id="rId32"/>
    <p:sldId id="408" r:id="rId33"/>
    <p:sldId id="409" r:id="rId34"/>
    <p:sldId id="276" r:id="rId35"/>
    <p:sldId id="277" r:id="rId36"/>
    <p:sldId id="279" r:id="rId37"/>
    <p:sldId id="280" r:id="rId38"/>
    <p:sldId id="282" r:id="rId39"/>
    <p:sldId id="283" r:id="rId40"/>
    <p:sldId id="284" r:id="rId41"/>
    <p:sldId id="433" r:id="rId42"/>
    <p:sldId id="286" r:id="rId43"/>
    <p:sldId id="287" r:id="rId44"/>
    <p:sldId id="434" r:id="rId45"/>
    <p:sldId id="424" r:id="rId46"/>
    <p:sldId id="425" r:id="rId47"/>
    <p:sldId id="441" r:id="rId48"/>
    <p:sldId id="442" r:id="rId49"/>
    <p:sldId id="426" r:id="rId50"/>
    <p:sldId id="427" r:id="rId51"/>
    <p:sldId id="428" r:id="rId52"/>
    <p:sldId id="429" r:id="rId53"/>
    <p:sldId id="305" r:id="rId54"/>
    <p:sldId id="308" r:id="rId55"/>
    <p:sldId id="309" r:id="rId56"/>
    <p:sldId id="315" r:id="rId57"/>
    <p:sldId id="310" r:id="rId58"/>
    <p:sldId id="311" r:id="rId59"/>
    <p:sldId id="312" r:id="rId60"/>
    <p:sldId id="304" r:id="rId61"/>
    <p:sldId id="313" r:id="rId62"/>
    <p:sldId id="306" r:id="rId63"/>
    <p:sldId id="314" r:id="rId64"/>
    <p:sldId id="307" r:id="rId65"/>
    <p:sldId id="317" r:id="rId66"/>
    <p:sldId id="443" r:id="rId67"/>
    <p:sldId id="447" r:id="rId68"/>
    <p:sldId id="448" r:id="rId69"/>
    <p:sldId id="449" r:id="rId70"/>
    <p:sldId id="450" r:id="rId71"/>
    <p:sldId id="319" r:id="rId72"/>
    <p:sldId id="320" r:id="rId73"/>
    <p:sldId id="321" r:id="rId74"/>
    <p:sldId id="350" r:id="rId75"/>
    <p:sldId id="351" r:id="rId76"/>
    <p:sldId id="352" r:id="rId77"/>
    <p:sldId id="353" r:id="rId78"/>
    <p:sldId id="354" r:id="rId79"/>
    <p:sldId id="355" r:id="rId80"/>
    <p:sldId id="356" r:id="rId81"/>
    <p:sldId id="357" r:id="rId82"/>
    <p:sldId id="358" r:id="rId83"/>
    <p:sldId id="359" r:id="rId84"/>
    <p:sldId id="360" r:id="rId85"/>
    <p:sldId id="365" r:id="rId86"/>
    <p:sldId id="364" r:id="rId87"/>
    <p:sldId id="362" r:id="rId88"/>
    <p:sldId id="366" r:id="rId89"/>
    <p:sldId id="368" r:id="rId90"/>
    <p:sldId id="367" r:id="rId91"/>
    <p:sldId id="369" r:id="rId92"/>
    <p:sldId id="370" r:id="rId93"/>
    <p:sldId id="371" r:id="rId94"/>
    <p:sldId id="372" r:id="rId95"/>
    <p:sldId id="373" r:id="rId96"/>
    <p:sldId id="374" r:id="rId97"/>
    <p:sldId id="375" r:id="rId98"/>
    <p:sldId id="376" r:id="rId99"/>
    <p:sldId id="444" r:id="rId100"/>
    <p:sldId id="445" r:id="rId101"/>
    <p:sldId id="446"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F3E882-AA32-483D-983D-C8DF4BEF0848}" v="1" dt="2021-03-04T01:43:55.623"/>
    <p1510:client id="{7E8372CB-9B09-476A-8BE3-7C12F83FAB68}" v="9" dt="2021-03-04T02:24:54.5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62" d="100"/>
          <a:sy n="62" d="100"/>
        </p:scale>
        <p:origin x="48" y="1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5/10/relationships/revisionInfo" Target="revisionInfo.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SABETH WOLFERT" userId="c3802409e198db60" providerId="LiveId" clId="{7E8372CB-9B09-476A-8BE3-7C12F83FAB68}"/>
    <pc:docChg chg="undo custSel addSld delSld modSld">
      <pc:chgData name="ELISABETH WOLFERT" userId="c3802409e198db60" providerId="LiveId" clId="{7E8372CB-9B09-476A-8BE3-7C12F83FAB68}" dt="2021-03-04T02:34:42.583" v="850" actId="14100"/>
      <pc:docMkLst>
        <pc:docMk/>
      </pc:docMkLst>
      <pc:sldChg chg="modSp mod">
        <pc:chgData name="ELISABETH WOLFERT" userId="c3802409e198db60" providerId="LiveId" clId="{7E8372CB-9B09-476A-8BE3-7C12F83FAB68}" dt="2021-03-04T02:26:37.840" v="591" actId="242"/>
        <pc:sldMkLst>
          <pc:docMk/>
          <pc:sldMk cId="582731957" sldId="276"/>
        </pc:sldMkLst>
        <pc:graphicFrameChg chg="modGraphic">
          <ac:chgData name="ELISABETH WOLFERT" userId="c3802409e198db60" providerId="LiveId" clId="{7E8372CB-9B09-476A-8BE3-7C12F83FAB68}" dt="2021-03-04T02:26:37.840" v="591" actId="242"/>
          <ac:graphicFrameMkLst>
            <pc:docMk/>
            <pc:sldMk cId="582731957" sldId="276"/>
            <ac:graphicFrameMk id="2" creationId="{F5584955-AECB-49F1-8BC6-E865E13D4548}"/>
          </ac:graphicFrameMkLst>
        </pc:graphicFrameChg>
      </pc:sldChg>
      <pc:sldChg chg="modSp mod">
        <pc:chgData name="ELISABETH WOLFERT" userId="c3802409e198db60" providerId="LiveId" clId="{7E8372CB-9B09-476A-8BE3-7C12F83FAB68}" dt="2021-03-04T02:26:32.551" v="589" actId="242"/>
        <pc:sldMkLst>
          <pc:docMk/>
          <pc:sldMk cId="1052284864" sldId="277"/>
        </pc:sldMkLst>
        <pc:graphicFrameChg chg="modGraphic">
          <ac:chgData name="ELISABETH WOLFERT" userId="c3802409e198db60" providerId="LiveId" clId="{7E8372CB-9B09-476A-8BE3-7C12F83FAB68}" dt="2021-03-04T02:26:32.551" v="589" actId="242"/>
          <ac:graphicFrameMkLst>
            <pc:docMk/>
            <pc:sldMk cId="1052284864" sldId="277"/>
            <ac:graphicFrameMk id="2" creationId="{B8382CD5-A12C-4E8E-B66A-95FD9915814A}"/>
          </ac:graphicFrameMkLst>
        </pc:graphicFrameChg>
      </pc:sldChg>
      <pc:sldChg chg="modSp mod">
        <pc:chgData name="ELISABETH WOLFERT" userId="c3802409e198db60" providerId="LiveId" clId="{7E8372CB-9B09-476A-8BE3-7C12F83FAB68}" dt="2021-03-04T02:26:27.189" v="587" actId="242"/>
        <pc:sldMkLst>
          <pc:docMk/>
          <pc:sldMk cId="3733427883" sldId="279"/>
        </pc:sldMkLst>
        <pc:graphicFrameChg chg="modGraphic">
          <ac:chgData name="ELISABETH WOLFERT" userId="c3802409e198db60" providerId="LiveId" clId="{7E8372CB-9B09-476A-8BE3-7C12F83FAB68}" dt="2021-03-04T02:26:27.189" v="587" actId="242"/>
          <ac:graphicFrameMkLst>
            <pc:docMk/>
            <pc:sldMk cId="3733427883" sldId="279"/>
            <ac:graphicFrameMk id="2" creationId="{43AB6F8F-FAE8-4840-9AD8-0D21524E02BF}"/>
          </ac:graphicFrameMkLst>
        </pc:graphicFrameChg>
      </pc:sldChg>
      <pc:sldChg chg="modSp mod">
        <pc:chgData name="ELISABETH WOLFERT" userId="c3802409e198db60" providerId="LiveId" clId="{7E8372CB-9B09-476A-8BE3-7C12F83FAB68}" dt="2021-03-04T02:26:21.724" v="585" actId="242"/>
        <pc:sldMkLst>
          <pc:docMk/>
          <pc:sldMk cId="306252482" sldId="280"/>
        </pc:sldMkLst>
        <pc:graphicFrameChg chg="modGraphic">
          <ac:chgData name="ELISABETH WOLFERT" userId="c3802409e198db60" providerId="LiveId" clId="{7E8372CB-9B09-476A-8BE3-7C12F83FAB68}" dt="2021-03-04T02:26:21.724" v="585" actId="242"/>
          <ac:graphicFrameMkLst>
            <pc:docMk/>
            <pc:sldMk cId="306252482" sldId="280"/>
            <ac:graphicFrameMk id="2" creationId="{94E4C80E-53AA-4F22-A107-AEAA08FD4C4C}"/>
          </ac:graphicFrameMkLst>
        </pc:graphicFrameChg>
      </pc:sldChg>
      <pc:sldChg chg="modSp mod">
        <pc:chgData name="ELISABETH WOLFERT" userId="c3802409e198db60" providerId="LiveId" clId="{7E8372CB-9B09-476A-8BE3-7C12F83FAB68}" dt="2021-03-04T02:26:16.509" v="583" actId="242"/>
        <pc:sldMkLst>
          <pc:docMk/>
          <pc:sldMk cId="3085650213" sldId="282"/>
        </pc:sldMkLst>
        <pc:graphicFrameChg chg="modGraphic">
          <ac:chgData name="ELISABETH WOLFERT" userId="c3802409e198db60" providerId="LiveId" clId="{7E8372CB-9B09-476A-8BE3-7C12F83FAB68}" dt="2021-03-04T02:26:16.509" v="583" actId="242"/>
          <ac:graphicFrameMkLst>
            <pc:docMk/>
            <pc:sldMk cId="3085650213" sldId="282"/>
            <ac:graphicFrameMk id="2" creationId="{226465AE-CDBF-4B60-8A9F-EB1BCD8251FF}"/>
          </ac:graphicFrameMkLst>
        </pc:graphicFrameChg>
      </pc:sldChg>
      <pc:sldChg chg="modSp mod">
        <pc:chgData name="ELISABETH WOLFERT" userId="c3802409e198db60" providerId="LiveId" clId="{7E8372CB-9B09-476A-8BE3-7C12F83FAB68}" dt="2021-03-04T02:26:10.330" v="581" actId="242"/>
        <pc:sldMkLst>
          <pc:docMk/>
          <pc:sldMk cId="3236089694" sldId="283"/>
        </pc:sldMkLst>
        <pc:graphicFrameChg chg="modGraphic">
          <ac:chgData name="ELISABETH WOLFERT" userId="c3802409e198db60" providerId="LiveId" clId="{7E8372CB-9B09-476A-8BE3-7C12F83FAB68}" dt="2021-03-04T02:26:10.330" v="581" actId="242"/>
          <ac:graphicFrameMkLst>
            <pc:docMk/>
            <pc:sldMk cId="3236089694" sldId="283"/>
            <ac:graphicFrameMk id="2" creationId="{995FB82E-08B0-40F7-A785-5ED48CDBE676}"/>
          </ac:graphicFrameMkLst>
        </pc:graphicFrameChg>
      </pc:sldChg>
      <pc:sldChg chg="modSp mod">
        <pc:chgData name="ELISABETH WOLFERT" userId="c3802409e198db60" providerId="LiveId" clId="{7E8372CB-9B09-476A-8BE3-7C12F83FAB68}" dt="2021-03-04T02:25:47.022" v="575" actId="242"/>
        <pc:sldMkLst>
          <pc:docMk/>
          <pc:sldMk cId="2132541493" sldId="284"/>
        </pc:sldMkLst>
        <pc:graphicFrameChg chg="modGraphic">
          <ac:chgData name="ELISABETH WOLFERT" userId="c3802409e198db60" providerId="LiveId" clId="{7E8372CB-9B09-476A-8BE3-7C12F83FAB68}" dt="2021-03-04T02:25:47.022" v="575" actId="242"/>
          <ac:graphicFrameMkLst>
            <pc:docMk/>
            <pc:sldMk cId="2132541493" sldId="284"/>
            <ac:graphicFrameMk id="2" creationId="{00DF9AB3-8F9F-4F2C-B3D5-B6056FB6BBAF}"/>
          </ac:graphicFrameMkLst>
        </pc:graphicFrameChg>
      </pc:sldChg>
      <pc:sldChg chg="modSp mod">
        <pc:chgData name="ELISABETH WOLFERT" userId="c3802409e198db60" providerId="LiveId" clId="{7E8372CB-9B09-476A-8BE3-7C12F83FAB68}" dt="2021-03-04T02:25:57.989" v="579" actId="242"/>
        <pc:sldMkLst>
          <pc:docMk/>
          <pc:sldMk cId="2618730414" sldId="286"/>
        </pc:sldMkLst>
        <pc:graphicFrameChg chg="modGraphic">
          <ac:chgData name="ELISABETH WOLFERT" userId="c3802409e198db60" providerId="LiveId" clId="{7E8372CB-9B09-476A-8BE3-7C12F83FAB68}" dt="2021-03-04T02:25:57.989" v="579" actId="242"/>
          <ac:graphicFrameMkLst>
            <pc:docMk/>
            <pc:sldMk cId="2618730414" sldId="286"/>
            <ac:graphicFrameMk id="6" creationId="{AF2215A2-C4BC-415F-89A6-A4432319E1C2}"/>
          </ac:graphicFrameMkLst>
        </pc:graphicFrameChg>
      </pc:sldChg>
      <pc:sldChg chg="addSp delSp modSp mod">
        <pc:chgData name="ELISABETH WOLFERT" userId="c3802409e198db60" providerId="LiveId" clId="{7E8372CB-9B09-476A-8BE3-7C12F83FAB68}" dt="2021-03-04T02:19:29.867" v="270" actId="14100"/>
        <pc:sldMkLst>
          <pc:docMk/>
          <pc:sldMk cId="2300475253" sldId="319"/>
        </pc:sldMkLst>
        <pc:spChg chg="add del">
          <ac:chgData name="ELISABETH WOLFERT" userId="c3802409e198db60" providerId="LiveId" clId="{7E8372CB-9B09-476A-8BE3-7C12F83FAB68}" dt="2021-03-04T02:18:59.236" v="261" actId="22"/>
          <ac:spMkLst>
            <pc:docMk/>
            <pc:sldMk cId="2300475253" sldId="319"/>
            <ac:spMk id="9" creationId="{FC623493-68A4-4360-BD89-557722FEA884}"/>
          </ac:spMkLst>
        </pc:spChg>
        <pc:graphicFrameChg chg="add mod modGraphic">
          <ac:chgData name="ELISABETH WOLFERT" userId="c3802409e198db60" providerId="LiveId" clId="{7E8372CB-9B09-476A-8BE3-7C12F83FAB68}" dt="2021-03-04T02:18:26.281" v="258" actId="14100"/>
          <ac:graphicFrameMkLst>
            <pc:docMk/>
            <pc:sldMk cId="2300475253" sldId="319"/>
            <ac:graphicFrameMk id="2" creationId="{FF23909B-59B5-48D2-8965-2A74E502E8EC}"/>
          </ac:graphicFrameMkLst>
        </pc:graphicFrameChg>
        <pc:graphicFrameChg chg="add mod modGraphic">
          <ac:chgData name="ELISABETH WOLFERT" userId="c3802409e198db60" providerId="LiveId" clId="{7E8372CB-9B09-476A-8BE3-7C12F83FAB68}" dt="2021-03-04T02:19:29.867" v="270" actId="14100"/>
          <ac:graphicFrameMkLst>
            <pc:docMk/>
            <pc:sldMk cId="2300475253" sldId="319"/>
            <ac:graphicFrameMk id="4" creationId="{680245D1-EA1E-4F03-AD32-6772EFD338C4}"/>
          </ac:graphicFrameMkLst>
        </pc:graphicFrameChg>
      </pc:sldChg>
      <pc:sldChg chg="addSp delSp modSp mod">
        <pc:chgData name="ELISABETH WOLFERT" userId="c3802409e198db60" providerId="LiveId" clId="{7E8372CB-9B09-476A-8BE3-7C12F83FAB68}" dt="2021-03-04T02:30:59.596" v="835" actId="242"/>
        <pc:sldMkLst>
          <pc:docMk/>
          <pc:sldMk cId="2975507992" sldId="320"/>
        </pc:sldMkLst>
        <pc:graphicFrameChg chg="modGraphic">
          <ac:chgData name="ELISABETH WOLFERT" userId="c3802409e198db60" providerId="LiveId" clId="{7E8372CB-9B09-476A-8BE3-7C12F83FAB68}" dt="2021-03-04T02:30:59.596" v="835" actId="242"/>
          <ac:graphicFrameMkLst>
            <pc:docMk/>
            <pc:sldMk cId="2975507992" sldId="320"/>
            <ac:graphicFrameMk id="2" creationId="{F38F0D3B-2297-4536-8965-C7DAED9CDB4B}"/>
          </ac:graphicFrameMkLst>
        </pc:graphicFrameChg>
        <pc:picChg chg="del">
          <ac:chgData name="ELISABETH WOLFERT" userId="c3802409e198db60" providerId="LiveId" clId="{7E8372CB-9B09-476A-8BE3-7C12F83FAB68}" dt="2021-03-04T02:29:12.257" v="607" actId="478"/>
          <ac:picMkLst>
            <pc:docMk/>
            <pc:sldMk cId="2975507992" sldId="320"/>
            <ac:picMk id="3" creationId="{A42DDFC8-A524-430D-9B70-BF2FB8BEA6EA}"/>
          </ac:picMkLst>
        </pc:picChg>
        <pc:picChg chg="mod">
          <ac:chgData name="ELISABETH WOLFERT" userId="c3802409e198db60" providerId="LiveId" clId="{7E8372CB-9B09-476A-8BE3-7C12F83FAB68}" dt="2021-03-04T02:29:36.884" v="616" actId="14100"/>
          <ac:picMkLst>
            <pc:docMk/>
            <pc:sldMk cId="2975507992" sldId="320"/>
            <ac:picMk id="5" creationId="{3E413618-B4E3-4FCE-AACA-BBF3258118E9}"/>
          </ac:picMkLst>
        </pc:picChg>
        <pc:picChg chg="add mod">
          <ac:chgData name="ELISABETH WOLFERT" userId="c3802409e198db60" providerId="LiveId" clId="{7E8372CB-9B09-476A-8BE3-7C12F83FAB68}" dt="2021-03-04T02:29:31.391" v="614" actId="14100"/>
          <ac:picMkLst>
            <pc:docMk/>
            <pc:sldMk cId="2975507992" sldId="320"/>
            <ac:picMk id="6" creationId="{BC0C9EE5-EE0A-4EA0-BB99-25B4CDB6D18E}"/>
          </ac:picMkLst>
        </pc:picChg>
      </pc:sldChg>
      <pc:sldChg chg="addSp modSp mod modTransition">
        <pc:chgData name="ELISABETH WOLFERT" userId="c3802409e198db60" providerId="LiveId" clId="{7E8372CB-9B09-476A-8BE3-7C12F83FAB68}" dt="2021-03-04T02:28:30.124" v="606" actId="242"/>
        <pc:sldMkLst>
          <pc:docMk/>
          <pc:sldMk cId="3364996839" sldId="365"/>
        </pc:sldMkLst>
        <pc:spChg chg="mod">
          <ac:chgData name="ELISABETH WOLFERT" userId="c3802409e198db60" providerId="LiveId" clId="{7E8372CB-9B09-476A-8BE3-7C12F83FAB68}" dt="2021-03-04T02:08:06.887" v="59" actId="20577"/>
          <ac:spMkLst>
            <pc:docMk/>
            <pc:sldMk cId="3364996839" sldId="365"/>
            <ac:spMk id="2" creationId="{2A383451-70E7-4BD7-8F5C-F97F1D515628}"/>
          </ac:spMkLst>
        </pc:spChg>
        <pc:graphicFrameChg chg="add mod modGraphic">
          <ac:chgData name="ELISABETH WOLFERT" userId="c3802409e198db60" providerId="LiveId" clId="{7E8372CB-9B09-476A-8BE3-7C12F83FAB68}" dt="2021-03-04T02:28:30.124" v="606" actId="242"/>
          <ac:graphicFrameMkLst>
            <pc:docMk/>
            <pc:sldMk cId="3364996839" sldId="365"/>
            <ac:graphicFrameMk id="3" creationId="{202A7D27-2ECB-4FC7-853F-B3A7AD7D169F}"/>
          </ac:graphicFrameMkLst>
        </pc:graphicFrameChg>
        <pc:picChg chg="mod">
          <ac:chgData name="ELISABETH WOLFERT" userId="c3802409e198db60" providerId="LiveId" clId="{7E8372CB-9B09-476A-8BE3-7C12F83FAB68}" dt="2021-03-04T02:06:29.603" v="46" actId="14100"/>
          <ac:picMkLst>
            <pc:docMk/>
            <pc:sldMk cId="3364996839" sldId="365"/>
            <ac:picMk id="6" creationId="{3796B105-B23B-40C7-ACEA-BBF6BF9ACDCD}"/>
          </ac:picMkLst>
        </pc:picChg>
      </pc:sldChg>
      <pc:sldChg chg="modSp mod">
        <pc:chgData name="ELISABETH WOLFERT" userId="c3802409e198db60" providerId="LiveId" clId="{7E8372CB-9B09-476A-8BE3-7C12F83FAB68}" dt="2021-03-04T02:28:13.757" v="604" actId="242"/>
        <pc:sldMkLst>
          <pc:docMk/>
          <pc:sldMk cId="3466102879" sldId="374"/>
        </pc:sldMkLst>
        <pc:graphicFrameChg chg="modGraphic">
          <ac:chgData name="ELISABETH WOLFERT" userId="c3802409e198db60" providerId="LiveId" clId="{7E8372CB-9B09-476A-8BE3-7C12F83FAB68}" dt="2021-03-04T02:28:13.757" v="604" actId="242"/>
          <ac:graphicFrameMkLst>
            <pc:docMk/>
            <pc:sldMk cId="3466102879" sldId="374"/>
            <ac:graphicFrameMk id="2" creationId="{999FD762-4A04-45C3-A88A-D8BC4BD5FE00}"/>
          </ac:graphicFrameMkLst>
        </pc:graphicFrameChg>
      </pc:sldChg>
      <pc:sldChg chg="modSp mod">
        <pc:chgData name="ELISABETH WOLFERT" userId="c3802409e198db60" providerId="LiveId" clId="{7E8372CB-9B09-476A-8BE3-7C12F83FAB68}" dt="2021-03-04T02:28:07.624" v="602" actId="242"/>
        <pc:sldMkLst>
          <pc:docMk/>
          <pc:sldMk cId="399509995" sldId="375"/>
        </pc:sldMkLst>
        <pc:graphicFrameChg chg="modGraphic">
          <ac:chgData name="ELISABETH WOLFERT" userId="c3802409e198db60" providerId="LiveId" clId="{7E8372CB-9B09-476A-8BE3-7C12F83FAB68}" dt="2021-03-04T02:28:07.624" v="602" actId="242"/>
          <ac:graphicFrameMkLst>
            <pc:docMk/>
            <pc:sldMk cId="399509995" sldId="375"/>
            <ac:graphicFrameMk id="2" creationId="{A93452C6-429E-441A-8064-72B51BF595A0}"/>
          </ac:graphicFrameMkLst>
        </pc:graphicFrameChg>
      </pc:sldChg>
      <pc:sldChg chg="modSp mod">
        <pc:chgData name="ELISABETH WOLFERT" userId="c3802409e198db60" providerId="LiveId" clId="{7E8372CB-9B09-476A-8BE3-7C12F83FAB68}" dt="2021-03-04T02:23:12.489" v="539" actId="14100"/>
        <pc:sldMkLst>
          <pc:docMk/>
          <pc:sldMk cId="1563071093" sldId="391"/>
        </pc:sldMkLst>
        <pc:graphicFrameChg chg="mod modGraphic">
          <ac:chgData name="ELISABETH WOLFERT" userId="c3802409e198db60" providerId="LiveId" clId="{7E8372CB-9B09-476A-8BE3-7C12F83FAB68}" dt="2021-03-04T02:23:12.489" v="539" actId="14100"/>
          <ac:graphicFrameMkLst>
            <pc:docMk/>
            <pc:sldMk cId="1563071093" sldId="391"/>
            <ac:graphicFrameMk id="3" creationId="{639575E2-6A90-49AD-9FBA-6FC9B3E5F6D9}"/>
          </ac:graphicFrameMkLst>
        </pc:graphicFrameChg>
      </pc:sldChg>
      <pc:sldChg chg="modSp mod">
        <pc:chgData name="ELISABETH WOLFERT" userId="c3802409e198db60" providerId="LiveId" clId="{7E8372CB-9B09-476A-8BE3-7C12F83FAB68}" dt="2021-03-04T02:23:21.497" v="542"/>
        <pc:sldMkLst>
          <pc:docMk/>
          <pc:sldMk cId="3937749043" sldId="392"/>
        </pc:sldMkLst>
        <pc:graphicFrameChg chg="mod modGraphic">
          <ac:chgData name="ELISABETH WOLFERT" userId="c3802409e198db60" providerId="LiveId" clId="{7E8372CB-9B09-476A-8BE3-7C12F83FAB68}" dt="2021-03-04T02:23:21.497" v="542"/>
          <ac:graphicFrameMkLst>
            <pc:docMk/>
            <pc:sldMk cId="3937749043" sldId="392"/>
            <ac:graphicFrameMk id="2" creationId="{D57E9079-EDD8-44D9-BB74-17CC7E5795E3}"/>
          </ac:graphicFrameMkLst>
        </pc:graphicFrameChg>
      </pc:sldChg>
      <pc:sldChg chg="modSp mod">
        <pc:chgData name="ELISABETH WOLFERT" userId="c3802409e198db60" providerId="LiveId" clId="{7E8372CB-9B09-476A-8BE3-7C12F83FAB68}" dt="2021-03-04T02:23:52.426" v="546" actId="20577"/>
        <pc:sldMkLst>
          <pc:docMk/>
          <pc:sldMk cId="2203929975" sldId="393"/>
        </pc:sldMkLst>
        <pc:graphicFrameChg chg="modGraphic">
          <ac:chgData name="ELISABETH WOLFERT" userId="c3802409e198db60" providerId="LiveId" clId="{7E8372CB-9B09-476A-8BE3-7C12F83FAB68}" dt="2021-03-04T02:23:52.426" v="546" actId="20577"/>
          <ac:graphicFrameMkLst>
            <pc:docMk/>
            <pc:sldMk cId="2203929975" sldId="393"/>
            <ac:graphicFrameMk id="2" creationId="{93F25C4B-23E8-4B2D-9478-A1982C0E5BC6}"/>
          </ac:graphicFrameMkLst>
        </pc:graphicFrameChg>
      </pc:sldChg>
      <pc:sldChg chg="modSp mod">
        <pc:chgData name="ELISABETH WOLFERT" userId="c3802409e198db60" providerId="LiveId" clId="{7E8372CB-9B09-476A-8BE3-7C12F83FAB68}" dt="2021-03-04T02:24:01.563" v="548" actId="242"/>
        <pc:sldMkLst>
          <pc:docMk/>
          <pc:sldMk cId="271018343" sldId="394"/>
        </pc:sldMkLst>
        <pc:graphicFrameChg chg="modGraphic">
          <ac:chgData name="ELISABETH WOLFERT" userId="c3802409e198db60" providerId="LiveId" clId="{7E8372CB-9B09-476A-8BE3-7C12F83FAB68}" dt="2021-03-04T02:24:01.563" v="548" actId="242"/>
          <ac:graphicFrameMkLst>
            <pc:docMk/>
            <pc:sldMk cId="271018343" sldId="394"/>
            <ac:graphicFrameMk id="2" creationId="{E5E13398-57D4-44F6-BBDD-F2564499A834}"/>
          </ac:graphicFrameMkLst>
        </pc:graphicFrameChg>
      </pc:sldChg>
      <pc:sldChg chg="modSp mod">
        <pc:chgData name="ELISABETH WOLFERT" userId="c3802409e198db60" providerId="LiveId" clId="{7E8372CB-9B09-476A-8BE3-7C12F83FAB68}" dt="2021-03-04T02:24:08.288" v="550" actId="242"/>
        <pc:sldMkLst>
          <pc:docMk/>
          <pc:sldMk cId="511571642" sldId="395"/>
        </pc:sldMkLst>
        <pc:graphicFrameChg chg="modGraphic">
          <ac:chgData name="ELISABETH WOLFERT" userId="c3802409e198db60" providerId="LiveId" clId="{7E8372CB-9B09-476A-8BE3-7C12F83FAB68}" dt="2021-03-04T02:24:08.288" v="550" actId="242"/>
          <ac:graphicFrameMkLst>
            <pc:docMk/>
            <pc:sldMk cId="511571642" sldId="395"/>
            <ac:graphicFrameMk id="2" creationId="{445115DF-9ECB-402C-99B6-3719622B5B2A}"/>
          </ac:graphicFrameMkLst>
        </pc:graphicFrameChg>
      </pc:sldChg>
      <pc:sldChg chg="modSp mod">
        <pc:chgData name="ELISABETH WOLFERT" userId="c3802409e198db60" providerId="LiveId" clId="{7E8372CB-9B09-476A-8BE3-7C12F83FAB68}" dt="2021-03-04T02:24:14.297" v="552" actId="242"/>
        <pc:sldMkLst>
          <pc:docMk/>
          <pc:sldMk cId="662882416" sldId="396"/>
        </pc:sldMkLst>
        <pc:graphicFrameChg chg="modGraphic">
          <ac:chgData name="ELISABETH WOLFERT" userId="c3802409e198db60" providerId="LiveId" clId="{7E8372CB-9B09-476A-8BE3-7C12F83FAB68}" dt="2021-03-04T02:24:14.297" v="552" actId="242"/>
          <ac:graphicFrameMkLst>
            <pc:docMk/>
            <pc:sldMk cId="662882416" sldId="396"/>
            <ac:graphicFrameMk id="2" creationId="{79C7A513-00E7-4BFD-9A7F-CF0DDE2AE03C}"/>
          </ac:graphicFrameMkLst>
        </pc:graphicFrameChg>
      </pc:sldChg>
      <pc:sldChg chg="modSp mod">
        <pc:chgData name="ELISABETH WOLFERT" userId="c3802409e198db60" providerId="LiveId" clId="{7E8372CB-9B09-476A-8BE3-7C12F83FAB68}" dt="2021-03-04T02:24:20.711" v="554" actId="242"/>
        <pc:sldMkLst>
          <pc:docMk/>
          <pc:sldMk cId="1357839866" sldId="397"/>
        </pc:sldMkLst>
        <pc:graphicFrameChg chg="modGraphic">
          <ac:chgData name="ELISABETH WOLFERT" userId="c3802409e198db60" providerId="LiveId" clId="{7E8372CB-9B09-476A-8BE3-7C12F83FAB68}" dt="2021-03-04T02:24:20.711" v="554" actId="242"/>
          <ac:graphicFrameMkLst>
            <pc:docMk/>
            <pc:sldMk cId="1357839866" sldId="397"/>
            <ac:graphicFrameMk id="2" creationId="{EAD6390B-B670-486C-A580-7C1D354BBD7D}"/>
          </ac:graphicFrameMkLst>
        </pc:graphicFrameChg>
      </pc:sldChg>
      <pc:sldChg chg="modSp mod">
        <pc:chgData name="ELISABETH WOLFERT" userId="c3802409e198db60" providerId="LiveId" clId="{7E8372CB-9B09-476A-8BE3-7C12F83FAB68}" dt="2021-03-04T02:24:26.921" v="556" actId="242"/>
        <pc:sldMkLst>
          <pc:docMk/>
          <pc:sldMk cId="435445936" sldId="398"/>
        </pc:sldMkLst>
        <pc:graphicFrameChg chg="modGraphic">
          <ac:chgData name="ELISABETH WOLFERT" userId="c3802409e198db60" providerId="LiveId" clId="{7E8372CB-9B09-476A-8BE3-7C12F83FAB68}" dt="2021-03-04T02:24:26.921" v="556" actId="242"/>
          <ac:graphicFrameMkLst>
            <pc:docMk/>
            <pc:sldMk cId="435445936" sldId="398"/>
            <ac:graphicFrameMk id="2" creationId="{010EBB89-C14A-4893-8BA1-807C869843A7}"/>
          </ac:graphicFrameMkLst>
        </pc:graphicFrameChg>
      </pc:sldChg>
      <pc:sldChg chg="modSp mod">
        <pc:chgData name="ELISABETH WOLFERT" userId="c3802409e198db60" providerId="LiveId" clId="{7E8372CB-9B09-476A-8BE3-7C12F83FAB68}" dt="2021-03-04T02:24:33.180" v="558" actId="242"/>
        <pc:sldMkLst>
          <pc:docMk/>
          <pc:sldMk cId="2396640504" sldId="399"/>
        </pc:sldMkLst>
        <pc:graphicFrameChg chg="modGraphic">
          <ac:chgData name="ELISABETH WOLFERT" userId="c3802409e198db60" providerId="LiveId" clId="{7E8372CB-9B09-476A-8BE3-7C12F83FAB68}" dt="2021-03-04T02:24:33.180" v="558" actId="242"/>
          <ac:graphicFrameMkLst>
            <pc:docMk/>
            <pc:sldMk cId="2396640504" sldId="399"/>
            <ac:graphicFrameMk id="2" creationId="{17D7D0BF-ED07-436C-9300-C1B8D36A2B31}"/>
          </ac:graphicFrameMkLst>
        </pc:graphicFrameChg>
      </pc:sldChg>
      <pc:sldChg chg="modSp mod">
        <pc:chgData name="ELISABETH WOLFERT" userId="c3802409e198db60" providerId="LiveId" clId="{7E8372CB-9B09-476A-8BE3-7C12F83FAB68}" dt="2021-03-04T02:24:49.004" v="563"/>
        <pc:sldMkLst>
          <pc:docMk/>
          <pc:sldMk cId="1543902342" sldId="401"/>
        </pc:sldMkLst>
        <pc:graphicFrameChg chg="mod modGraphic">
          <ac:chgData name="ELISABETH WOLFERT" userId="c3802409e198db60" providerId="LiveId" clId="{7E8372CB-9B09-476A-8BE3-7C12F83FAB68}" dt="2021-03-04T02:24:49.004" v="563"/>
          <ac:graphicFrameMkLst>
            <pc:docMk/>
            <pc:sldMk cId="1543902342" sldId="401"/>
            <ac:graphicFrameMk id="2" creationId="{7FED2905-4D0B-478B-92DF-9004F65A7573}"/>
          </ac:graphicFrameMkLst>
        </pc:graphicFrameChg>
      </pc:sldChg>
      <pc:sldChg chg="modSp mod">
        <pc:chgData name="ELISABETH WOLFERT" userId="c3802409e198db60" providerId="LiveId" clId="{7E8372CB-9B09-476A-8BE3-7C12F83FAB68}" dt="2021-03-04T02:24:59.641" v="567" actId="242"/>
        <pc:sldMkLst>
          <pc:docMk/>
          <pc:sldMk cId="245698020" sldId="402"/>
        </pc:sldMkLst>
        <pc:graphicFrameChg chg="mod modGraphic">
          <ac:chgData name="ELISABETH WOLFERT" userId="c3802409e198db60" providerId="LiveId" clId="{7E8372CB-9B09-476A-8BE3-7C12F83FAB68}" dt="2021-03-04T02:24:59.641" v="567" actId="242"/>
          <ac:graphicFrameMkLst>
            <pc:docMk/>
            <pc:sldMk cId="245698020" sldId="402"/>
            <ac:graphicFrameMk id="2" creationId="{C63938F7-1D42-4BCF-8800-DC7B28EE7A03}"/>
          </ac:graphicFrameMkLst>
        </pc:graphicFrameChg>
      </pc:sldChg>
      <pc:sldChg chg="modSp mod">
        <pc:chgData name="ELISABETH WOLFERT" userId="c3802409e198db60" providerId="LiveId" clId="{7E8372CB-9B09-476A-8BE3-7C12F83FAB68}" dt="2021-03-04T02:25:09.064" v="569" actId="242"/>
        <pc:sldMkLst>
          <pc:docMk/>
          <pc:sldMk cId="3766266845" sldId="403"/>
        </pc:sldMkLst>
        <pc:graphicFrameChg chg="modGraphic">
          <ac:chgData name="ELISABETH WOLFERT" userId="c3802409e198db60" providerId="LiveId" clId="{7E8372CB-9B09-476A-8BE3-7C12F83FAB68}" dt="2021-03-04T02:25:09.064" v="569" actId="242"/>
          <ac:graphicFrameMkLst>
            <pc:docMk/>
            <pc:sldMk cId="3766266845" sldId="403"/>
            <ac:graphicFrameMk id="2" creationId="{08990343-C5C2-4960-A631-59E0FDE7E57C}"/>
          </ac:graphicFrameMkLst>
        </pc:graphicFrameChg>
      </pc:sldChg>
      <pc:sldChg chg="modSp mod">
        <pc:chgData name="ELISABETH WOLFERT" userId="c3802409e198db60" providerId="LiveId" clId="{7E8372CB-9B09-476A-8BE3-7C12F83FAB68}" dt="2021-03-04T02:25:14.639" v="571" actId="242"/>
        <pc:sldMkLst>
          <pc:docMk/>
          <pc:sldMk cId="3537229863" sldId="404"/>
        </pc:sldMkLst>
        <pc:graphicFrameChg chg="modGraphic">
          <ac:chgData name="ELISABETH WOLFERT" userId="c3802409e198db60" providerId="LiveId" clId="{7E8372CB-9B09-476A-8BE3-7C12F83FAB68}" dt="2021-03-04T02:25:14.639" v="571" actId="242"/>
          <ac:graphicFrameMkLst>
            <pc:docMk/>
            <pc:sldMk cId="3537229863" sldId="404"/>
            <ac:graphicFrameMk id="2" creationId="{AFCA961C-E9E9-47A4-83F7-C9346FDE1991}"/>
          </ac:graphicFrameMkLst>
        </pc:graphicFrameChg>
      </pc:sldChg>
      <pc:sldChg chg="modSp mod">
        <pc:chgData name="ELISABETH WOLFERT" userId="c3802409e198db60" providerId="LiveId" clId="{7E8372CB-9B09-476A-8BE3-7C12F83FAB68}" dt="2021-03-04T02:25:20.185" v="573" actId="242"/>
        <pc:sldMkLst>
          <pc:docMk/>
          <pc:sldMk cId="644160833" sldId="405"/>
        </pc:sldMkLst>
        <pc:graphicFrameChg chg="modGraphic">
          <ac:chgData name="ELISABETH WOLFERT" userId="c3802409e198db60" providerId="LiveId" clId="{7E8372CB-9B09-476A-8BE3-7C12F83FAB68}" dt="2021-03-04T02:25:20.185" v="573" actId="242"/>
          <ac:graphicFrameMkLst>
            <pc:docMk/>
            <pc:sldMk cId="644160833" sldId="405"/>
            <ac:graphicFrameMk id="2" creationId="{93B4349C-D49E-4392-96E2-B88168839813}"/>
          </ac:graphicFrameMkLst>
        </pc:graphicFrameChg>
      </pc:sldChg>
      <pc:sldChg chg="modSp mod">
        <pc:chgData name="ELISABETH WOLFERT" userId="c3802409e198db60" providerId="LiveId" clId="{7E8372CB-9B09-476A-8BE3-7C12F83FAB68}" dt="2021-03-04T02:34:42.583" v="850" actId="14100"/>
        <pc:sldMkLst>
          <pc:docMk/>
          <pc:sldMk cId="1244026066" sldId="406"/>
        </pc:sldMkLst>
        <pc:picChg chg="mod">
          <ac:chgData name="ELISABETH WOLFERT" userId="c3802409e198db60" providerId="LiveId" clId="{7E8372CB-9B09-476A-8BE3-7C12F83FAB68}" dt="2021-03-04T02:34:42.583" v="850" actId="14100"/>
          <ac:picMkLst>
            <pc:docMk/>
            <pc:sldMk cId="1244026066" sldId="406"/>
            <ac:picMk id="3" creationId="{38BA6FC8-E3CF-4894-90FE-7028AC6FA2AD}"/>
          </ac:picMkLst>
        </pc:picChg>
        <pc:picChg chg="mod">
          <ac:chgData name="ELISABETH WOLFERT" userId="c3802409e198db60" providerId="LiveId" clId="{7E8372CB-9B09-476A-8BE3-7C12F83FAB68}" dt="2021-03-04T02:34:37.452" v="849" actId="14100"/>
          <ac:picMkLst>
            <pc:docMk/>
            <pc:sldMk cId="1244026066" sldId="406"/>
            <ac:picMk id="8" creationId="{ECA7B1B5-C009-470F-8DE8-8EBAB074CE77}"/>
          </ac:picMkLst>
        </pc:picChg>
      </pc:sldChg>
      <pc:sldChg chg="modSp mod">
        <pc:chgData name="ELISABETH WOLFERT" userId="c3802409e198db60" providerId="LiveId" clId="{7E8372CB-9B09-476A-8BE3-7C12F83FAB68}" dt="2021-03-04T02:26:51.705" v="595" actId="242"/>
        <pc:sldMkLst>
          <pc:docMk/>
          <pc:sldMk cId="285230915" sldId="408"/>
        </pc:sldMkLst>
        <pc:graphicFrameChg chg="modGraphic">
          <ac:chgData name="ELISABETH WOLFERT" userId="c3802409e198db60" providerId="LiveId" clId="{7E8372CB-9B09-476A-8BE3-7C12F83FAB68}" dt="2021-03-04T02:26:51.705" v="595" actId="242"/>
          <ac:graphicFrameMkLst>
            <pc:docMk/>
            <pc:sldMk cId="285230915" sldId="408"/>
            <ac:graphicFrameMk id="2" creationId="{FE3C2640-A6F5-4468-8D70-51212A0E6D22}"/>
          </ac:graphicFrameMkLst>
        </pc:graphicFrameChg>
      </pc:sldChg>
      <pc:sldChg chg="modSp mod">
        <pc:chgData name="ELISABETH WOLFERT" userId="c3802409e198db60" providerId="LiveId" clId="{7E8372CB-9B09-476A-8BE3-7C12F83FAB68}" dt="2021-03-04T02:26:44.588" v="593" actId="242"/>
        <pc:sldMkLst>
          <pc:docMk/>
          <pc:sldMk cId="1557947359" sldId="409"/>
        </pc:sldMkLst>
        <pc:graphicFrameChg chg="modGraphic">
          <ac:chgData name="ELISABETH WOLFERT" userId="c3802409e198db60" providerId="LiveId" clId="{7E8372CB-9B09-476A-8BE3-7C12F83FAB68}" dt="2021-03-04T02:26:44.588" v="593" actId="242"/>
          <ac:graphicFrameMkLst>
            <pc:docMk/>
            <pc:sldMk cId="1557947359" sldId="409"/>
            <ac:graphicFrameMk id="2" creationId="{EAF124F5-13C2-4627-9B38-23DA24CA7058}"/>
          </ac:graphicFrameMkLst>
        </pc:graphicFrameChg>
      </pc:sldChg>
      <pc:sldChg chg="modSp mod">
        <pc:chgData name="ELISABETH WOLFERT" userId="c3802409e198db60" providerId="LiveId" clId="{7E8372CB-9B09-476A-8BE3-7C12F83FAB68}" dt="2021-03-04T02:25:52.813" v="577" actId="242"/>
        <pc:sldMkLst>
          <pc:docMk/>
          <pc:sldMk cId="2179254029" sldId="433"/>
        </pc:sldMkLst>
        <pc:graphicFrameChg chg="modGraphic">
          <ac:chgData name="ELISABETH WOLFERT" userId="c3802409e198db60" providerId="LiveId" clId="{7E8372CB-9B09-476A-8BE3-7C12F83FAB68}" dt="2021-03-04T02:25:52.813" v="577" actId="242"/>
          <ac:graphicFrameMkLst>
            <pc:docMk/>
            <pc:sldMk cId="2179254029" sldId="433"/>
            <ac:graphicFrameMk id="2" creationId="{7B6B155F-6BA9-4C81-96C9-076290EC04E7}"/>
          </ac:graphicFrameMkLst>
        </pc:graphicFrameChg>
      </pc:sldChg>
      <pc:sldChg chg="modSp mod">
        <pc:chgData name="ELISABETH WOLFERT" userId="c3802409e198db60" providerId="LiveId" clId="{7E8372CB-9B09-476A-8BE3-7C12F83FAB68}" dt="2021-03-04T02:24:39.055" v="560" actId="242"/>
        <pc:sldMkLst>
          <pc:docMk/>
          <pc:sldMk cId="1997009436" sldId="438"/>
        </pc:sldMkLst>
        <pc:graphicFrameChg chg="modGraphic">
          <ac:chgData name="ELISABETH WOLFERT" userId="c3802409e198db60" providerId="LiveId" clId="{7E8372CB-9B09-476A-8BE3-7C12F83FAB68}" dt="2021-03-04T02:24:39.055" v="560" actId="242"/>
          <ac:graphicFrameMkLst>
            <pc:docMk/>
            <pc:sldMk cId="1997009436" sldId="438"/>
            <ac:graphicFrameMk id="3" creationId="{F0543433-8E93-48B9-A659-E77F12EBE1A6}"/>
          </ac:graphicFrameMkLst>
        </pc:graphicFrameChg>
      </pc:sldChg>
      <pc:sldChg chg="modSp mod">
        <pc:chgData name="ELISABETH WOLFERT" userId="c3802409e198db60" providerId="LiveId" clId="{7E8372CB-9B09-476A-8BE3-7C12F83FAB68}" dt="2021-03-04T02:33:56.457" v="846" actId="14100"/>
        <pc:sldMkLst>
          <pc:docMk/>
          <pc:sldMk cId="993306665" sldId="439"/>
        </pc:sldMkLst>
        <pc:picChg chg="mod">
          <ac:chgData name="ELISABETH WOLFERT" userId="c3802409e198db60" providerId="LiveId" clId="{7E8372CB-9B09-476A-8BE3-7C12F83FAB68}" dt="2021-03-04T02:33:34.784" v="843" actId="14100"/>
          <ac:picMkLst>
            <pc:docMk/>
            <pc:sldMk cId="993306665" sldId="439"/>
            <ac:picMk id="4" creationId="{8B48A2BF-969B-47D9-8056-1148E5F868BC}"/>
          </ac:picMkLst>
        </pc:picChg>
        <pc:picChg chg="mod">
          <ac:chgData name="ELISABETH WOLFERT" userId="c3802409e198db60" providerId="LiveId" clId="{7E8372CB-9B09-476A-8BE3-7C12F83FAB68}" dt="2021-03-04T02:33:56.457" v="846" actId="14100"/>
          <ac:picMkLst>
            <pc:docMk/>
            <pc:sldMk cId="993306665" sldId="439"/>
            <ac:picMk id="5" creationId="{83150A19-D0F4-4C89-AD09-76BE7E10CA43}"/>
          </ac:picMkLst>
        </pc:picChg>
      </pc:sldChg>
      <pc:sldChg chg="addSp delSp modSp mod">
        <pc:chgData name="ELISABETH WOLFERT" userId="c3802409e198db60" providerId="LiveId" clId="{7E8372CB-9B09-476A-8BE3-7C12F83FAB68}" dt="2021-03-04T01:50:02.264" v="6" actId="27636"/>
        <pc:sldMkLst>
          <pc:docMk/>
          <pc:sldMk cId="188127012" sldId="445"/>
        </pc:sldMkLst>
        <pc:spChg chg="mod">
          <ac:chgData name="ELISABETH WOLFERT" userId="c3802409e198db60" providerId="LiveId" clId="{7E8372CB-9B09-476A-8BE3-7C12F83FAB68}" dt="2021-03-04T01:47:47.759" v="3" actId="26606"/>
          <ac:spMkLst>
            <pc:docMk/>
            <pc:sldMk cId="188127012" sldId="445"/>
            <ac:spMk id="2" creationId="{25967787-DDFE-4541-864A-FF6BDFC5BFFE}"/>
          </ac:spMkLst>
        </pc:spChg>
        <pc:spChg chg="mod">
          <ac:chgData name="ELISABETH WOLFERT" userId="c3802409e198db60" providerId="LiveId" clId="{7E8372CB-9B09-476A-8BE3-7C12F83FAB68}" dt="2021-03-04T01:50:02.264" v="6" actId="27636"/>
          <ac:spMkLst>
            <pc:docMk/>
            <pc:sldMk cId="188127012" sldId="445"/>
            <ac:spMk id="4" creationId="{DDADDED0-A03F-46ED-95B2-58E3E537892F}"/>
          </ac:spMkLst>
        </pc:spChg>
        <pc:spChg chg="del">
          <ac:chgData name="ELISABETH WOLFERT" userId="c3802409e198db60" providerId="LiveId" clId="{7E8372CB-9B09-476A-8BE3-7C12F83FAB68}" dt="2021-03-04T01:47:47.759" v="3" actId="26606"/>
          <ac:spMkLst>
            <pc:docMk/>
            <pc:sldMk cId="188127012" sldId="445"/>
            <ac:spMk id="9" creationId="{3B854194-185D-494D-905C-7C7CB2E30F6E}"/>
          </ac:spMkLst>
        </pc:spChg>
        <pc:spChg chg="del">
          <ac:chgData name="ELISABETH WOLFERT" userId="c3802409e198db60" providerId="LiveId" clId="{7E8372CB-9B09-476A-8BE3-7C12F83FAB68}" dt="2021-03-04T01:47:47.759" v="3" actId="26606"/>
          <ac:spMkLst>
            <pc:docMk/>
            <pc:sldMk cId="188127012" sldId="445"/>
            <ac:spMk id="11" creationId="{B4F5FA0D-0104-4987-8241-EFF7C85B88DE}"/>
          </ac:spMkLst>
        </pc:spChg>
        <pc:spChg chg="add">
          <ac:chgData name="ELISABETH WOLFERT" userId="c3802409e198db60" providerId="LiveId" clId="{7E8372CB-9B09-476A-8BE3-7C12F83FAB68}" dt="2021-03-04T01:47:47.759" v="3" actId="26606"/>
          <ac:spMkLst>
            <pc:docMk/>
            <pc:sldMk cId="188127012" sldId="445"/>
            <ac:spMk id="18" creationId="{4351DFE5-F63D-4BE0-BDA9-E3EB88F01AA5}"/>
          </ac:spMkLst>
        </pc:spChg>
        <pc:picChg chg="del">
          <ac:chgData name="ELISABETH WOLFERT" userId="c3802409e198db60" providerId="LiveId" clId="{7E8372CB-9B09-476A-8BE3-7C12F83FAB68}" dt="2021-03-04T01:47:47.759" v="3" actId="26606"/>
          <ac:picMkLst>
            <pc:docMk/>
            <pc:sldMk cId="188127012" sldId="445"/>
            <ac:picMk id="13" creationId="{2897127E-6CEF-446C-BE87-93B7C46E49D1}"/>
          </ac:picMkLst>
        </pc:picChg>
        <pc:picChg chg="add">
          <ac:chgData name="ELISABETH WOLFERT" userId="c3802409e198db60" providerId="LiveId" clId="{7E8372CB-9B09-476A-8BE3-7C12F83FAB68}" dt="2021-03-04T01:47:47.759" v="3" actId="26606"/>
          <ac:picMkLst>
            <pc:docMk/>
            <pc:sldMk cId="188127012" sldId="445"/>
            <ac:picMk id="20" creationId="{3AA16612-ACD2-4A16-8F2B-4514FD6BF28F}"/>
          </ac:picMkLst>
        </pc:picChg>
      </pc:sldChg>
      <pc:sldChg chg="addSp delSp modSp mod">
        <pc:chgData name="ELISABETH WOLFERT" userId="c3802409e198db60" providerId="LiveId" clId="{7E8372CB-9B09-476A-8BE3-7C12F83FAB68}" dt="2021-03-04T02:09:38.247" v="62" actId="26606"/>
        <pc:sldMkLst>
          <pc:docMk/>
          <pc:sldMk cId="1128119911" sldId="446"/>
        </pc:sldMkLst>
        <pc:spChg chg="del">
          <ac:chgData name="ELISABETH WOLFERT" userId="c3802409e198db60" providerId="LiveId" clId="{7E8372CB-9B09-476A-8BE3-7C12F83FAB68}" dt="2021-03-04T02:09:38.247" v="62" actId="26606"/>
          <ac:spMkLst>
            <pc:docMk/>
            <pc:sldMk cId="1128119911" sldId="446"/>
            <ac:spMk id="7" creationId="{AB8C311F-7253-4AED-9701-7FC0708C41C7}"/>
          </ac:spMkLst>
        </pc:spChg>
        <pc:spChg chg="del">
          <ac:chgData name="ELISABETH WOLFERT" userId="c3802409e198db60" providerId="LiveId" clId="{7E8372CB-9B09-476A-8BE3-7C12F83FAB68}" dt="2021-03-04T02:09:38.247" v="62" actId="26606"/>
          <ac:spMkLst>
            <pc:docMk/>
            <pc:sldMk cId="1128119911" sldId="446"/>
            <ac:spMk id="9" creationId="{E2384209-CB15-4CDF-9D31-C44FD9A3F20D}"/>
          </ac:spMkLst>
        </pc:spChg>
        <pc:spChg chg="del">
          <ac:chgData name="ELISABETH WOLFERT" userId="c3802409e198db60" providerId="LiveId" clId="{7E8372CB-9B09-476A-8BE3-7C12F83FAB68}" dt="2021-03-04T02:09:38.247" v="62" actId="26606"/>
          <ac:spMkLst>
            <pc:docMk/>
            <pc:sldMk cId="1128119911" sldId="446"/>
            <ac:spMk id="11" creationId="{2633B3B5-CC90-43F0-8714-D31D1F3F0209}"/>
          </ac:spMkLst>
        </pc:spChg>
        <pc:spChg chg="del">
          <ac:chgData name="ELISABETH WOLFERT" userId="c3802409e198db60" providerId="LiveId" clId="{7E8372CB-9B09-476A-8BE3-7C12F83FAB68}" dt="2021-03-04T02:09:38.247" v="62" actId="26606"/>
          <ac:spMkLst>
            <pc:docMk/>
            <pc:sldMk cId="1128119911" sldId="446"/>
            <ac:spMk id="13" creationId="{A8D57A06-A426-446D-B02C-A2DC6B62E45E}"/>
          </ac:spMkLst>
        </pc:spChg>
        <pc:spChg chg="add">
          <ac:chgData name="ELISABETH WOLFERT" userId="c3802409e198db60" providerId="LiveId" clId="{7E8372CB-9B09-476A-8BE3-7C12F83FAB68}" dt="2021-03-04T02:09:38.247" v="62" actId="26606"/>
          <ac:spMkLst>
            <pc:docMk/>
            <pc:sldMk cId="1128119911" sldId="446"/>
            <ac:spMk id="18" creationId="{C7D023E4-8DE1-436E-9847-ED6A4B4B04FD}"/>
          </ac:spMkLst>
        </pc:spChg>
        <pc:spChg chg="add">
          <ac:chgData name="ELISABETH WOLFERT" userId="c3802409e198db60" providerId="LiveId" clId="{7E8372CB-9B09-476A-8BE3-7C12F83FAB68}" dt="2021-03-04T02:09:38.247" v="62" actId="26606"/>
          <ac:spMkLst>
            <pc:docMk/>
            <pc:sldMk cId="1128119911" sldId="446"/>
            <ac:spMk id="20" creationId="{8B2B1708-8CE4-4A20-94F5-55118AE2CBD7}"/>
          </ac:spMkLst>
        </pc:spChg>
        <pc:grpChg chg="add">
          <ac:chgData name="ELISABETH WOLFERT" userId="c3802409e198db60" providerId="LiveId" clId="{7E8372CB-9B09-476A-8BE3-7C12F83FAB68}" dt="2021-03-04T02:09:38.247" v="62" actId="26606"/>
          <ac:grpSpMkLst>
            <pc:docMk/>
            <pc:sldMk cId="1128119911" sldId="446"/>
            <ac:grpSpMk id="22" creationId="{EC2D6DD8-FAD6-401D-9DE6-71DD04C980F3}"/>
          </ac:grpSpMkLst>
        </pc:grpChg>
        <pc:grpChg chg="add">
          <ac:chgData name="ELISABETH WOLFERT" userId="c3802409e198db60" providerId="LiveId" clId="{7E8372CB-9B09-476A-8BE3-7C12F83FAB68}" dt="2021-03-04T02:09:38.247" v="62" actId="26606"/>
          <ac:grpSpMkLst>
            <pc:docMk/>
            <pc:sldMk cId="1128119911" sldId="446"/>
            <ac:grpSpMk id="26" creationId="{43F5E015-E085-4624-B431-B42414448684}"/>
          </ac:grpSpMkLst>
        </pc:grpChg>
        <pc:picChg chg="mod">
          <ac:chgData name="ELISABETH WOLFERT" userId="c3802409e198db60" providerId="LiveId" clId="{7E8372CB-9B09-476A-8BE3-7C12F83FAB68}" dt="2021-03-04T02:09:38.247" v="62" actId="26606"/>
          <ac:picMkLst>
            <pc:docMk/>
            <pc:sldMk cId="1128119911" sldId="446"/>
            <ac:picMk id="2" creationId="{429294A4-8DA8-42F1-8F3C-55A5E6D710B2}"/>
          </ac:picMkLst>
        </pc:picChg>
      </pc:sldChg>
      <pc:sldChg chg="delSp add setBg delDesignElem">
        <pc:chgData name="ELISABETH WOLFERT" userId="c3802409e198db60" providerId="LiveId" clId="{7E8372CB-9B09-476A-8BE3-7C12F83FAB68}" dt="2021-03-04T02:14:43.509" v="236"/>
        <pc:sldMkLst>
          <pc:docMk/>
          <pc:sldMk cId="2697803330" sldId="447"/>
        </pc:sldMkLst>
        <pc:spChg chg="del">
          <ac:chgData name="ELISABETH WOLFERT" userId="c3802409e198db60" providerId="LiveId" clId="{7E8372CB-9B09-476A-8BE3-7C12F83FAB68}" dt="2021-03-04T02:14:43.509" v="236"/>
          <ac:spMkLst>
            <pc:docMk/>
            <pc:sldMk cId="2697803330" sldId="447"/>
            <ac:spMk id="10" creationId="{9E90EB45-EEE9-4563-8179-65EF62AE0978}"/>
          </ac:spMkLst>
        </pc:spChg>
        <pc:spChg chg="del">
          <ac:chgData name="ELISABETH WOLFERT" userId="c3802409e198db60" providerId="LiveId" clId="{7E8372CB-9B09-476A-8BE3-7C12F83FAB68}" dt="2021-03-04T02:14:43.509" v="236"/>
          <ac:spMkLst>
            <pc:docMk/>
            <pc:sldMk cId="2697803330" sldId="447"/>
            <ac:spMk id="12" creationId="{23D0EF74-AD1E-4FD9-914D-8EC9058EBBA3}"/>
          </ac:spMkLst>
        </pc:spChg>
      </pc:sldChg>
      <pc:sldChg chg="addSp modSp new del mod setBg">
        <pc:chgData name="ELISABETH WOLFERT" userId="c3802409e198db60" providerId="LiveId" clId="{7E8372CB-9B09-476A-8BE3-7C12F83FAB68}" dt="2021-03-04T02:14:35.458" v="233" actId="2696"/>
        <pc:sldMkLst>
          <pc:docMk/>
          <pc:sldMk cId="3126553649" sldId="447"/>
        </pc:sldMkLst>
        <pc:spChg chg="add">
          <ac:chgData name="ELISABETH WOLFERT" userId="c3802409e198db60" providerId="LiveId" clId="{7E8372CB-9B09-476A-8BE3-7C12F83FAB68}" dt="2021-03-04T02:11:37.983" v="70" actId="26606"/>
          <ac:spMkLst>
            <pc:docMk/>
            <pc:sldMk cId="3126553649" sldId="447"/>
            <ac:spMk id="10" creationId="{9E90EB45-EEE9-4563-8179-65EF62AE0978}"/>
          </ac:spMkLst>
        </pc:spChg>
        <pc:spChg chg="add">
          <ac:chgData name="ELISABETH WOLFERT" userId="c3802409e198db60" providerId="LiveId" clId="{7E8372CB-9B09-476A-8BE3-7C12F83FAB68}" dt="2021-03-04T02:11:37.983" v="70" actId="26606"/>
          <ac:spMkLst>
            <pc:docMk/>
            <pc:sldMk cId="3126553649" sldId="447"/>
            <ac:spMk id="12" creationId="{23D0EF74-AD1E-4FD9-914D-8EC9058EBBA3}"/>
          </ac:spMkLst>
        </pc:spChg>
        <pc:graphicFrameChg chg="add mod modGraphic">
          <ac:chgData name="ELISABETH WOLFERT" userId="c3802409e198db60" providerId="LiveId" clId="{7E8372CB-9B09-476A-8BE3-7C12F83FAB68}" dt="2021-03-04T02:12:18.034" v="139" actId="122"/>
          <ac:graphicFrameMkLst>
            <pc:docMk/>
            <pc:sldMk cId="3126553649" sldId="447"/>
            <ac:graphicFrameMk id="6" creationId="{FFBD37B1-83D0-4CD4-8EFC-D24A904663D9}"/>
          </ac:graphicFrameMkLst>
        </pc:graphicFrameChg>
        <pc:picChg chg="add mod ord">
          <ac:chgData name="ELISABETH WOLFERT" userId="c3802409e198db60" providerId="LiveId" clId="{7E8372CB-9B09-476A-8BE3-7C12F83FAB68}" dt="2021-03-04T02:11:47.554" v="72" actId="27614"/>
          <ac:picMkLst>
            <pc:docMk/>
            <pc:sldMk cId="3126553649" sldId="447"/>
            <ac:picMk id="3" creationId="{6226759F-C48A-4351-9BDD-8794E93600AD}"/>
          </ac:picMkLst>
        </pc:picChg>
        <pc:picChg chg="add mod">
          <ac:chgData name="ELISABETH WOLFERT" userId="c3802409e198db60" providerId="LiveId" clId="{7E8372CB-9B09-476A-8BE3-7C12F83FAB68}" dt="2021-03-04T02:11:47.704" v="74" actId="27614"/>
          <ac:picMkLst>
            <pc:docMk/>
            <pc:sldMk cId="3126553649" sldId="447"/>
            <ac:picMk id="5" creationId="{5A21E863-E3DA-4BF8-994E-CB5BC6F74EA0}"/>
          </ac:picMkLst>
        </pc:picChg>
      </pc:sldChg>
      <pc:sldChg chg="addSp modSp new mod setBg">
        <pc:chgData name="ELISABETH WOLFERT" userId="c3802409e198db60" providerId="LiveId" clId="{7E8372CB-9B09-476A-8BE3-7C12F83FAB68}" dt="2021-03-04T02:31:32.452" v="842" actId="20577"/>
        <pc:sldMkLst>
          <pc:docMk/>
          <pc:sldMk cId="1492955889" sldId="448"/>
        </pc:sldMkLst>
        <pc:spChg chg="add">
          <ac:chgData name="ELISABETH WOLFERT" userId="c3802409e198db60" providerId="LiveId" clId="{7E8372CB-9B09-476A-8BE3-7C12F83FAB68}" dt="2021-03-04T02:13:08.886" v="142" actId="26606"/>
          <ac:spMkLst>
            <pc:docMk/>
            <pc:sldMk cId="1492955889" sldId="448"/>
            <ac:spMk id="8" creationId="{AB8C311F-7253-4AED-9701-7FC0708C41C7}"/>
          </ac:spMkLst>
        </pc:spChg>
        <pc:spChg chg="add">
          <ac:chgData name="ELISABETH WOLFERT" userId="c3802409e198db60" providerId="LiveId" clId="{7E8372CB-9B09-476A-8BE3-7C12F83FAB68}" dt="2021-03-04T02:13:08.886" v="142" actId="26606"/>
          <ac:spMkLst>
            <pc:docMk/>
            <pc:sldMk cId="1492955889" sldId="448"/>
            <ac:spMk id="10" creationId="{E2384209-CB15-4CDF-9D31-C44FD9A3F20D}"/>
          </ac:spMkLst>
        </pc:spChg>
        <pc:spChg chg="add">
          <ac:chgData name="ELISABETH WOLFERT" userId="c3802409e198db60" providerId="LiveId" clId="{7E8372CB-9B09-476A-8BE3-7C12F83FAB68}" dt="2021-03-04T02:13:08.886" v="142" actId="26606"/>
          <ac:spMkLst>
            <pc:docMk/>
            <pc:sldMk cId="1492955889" sldId="448"/>
            <ac:spMk id="12" creationId="{2633B3B5-CC90-43F0-8714-D31D1F3F0209}"/>
          </ac:spMkLst>
        </pc:spChg>
        <pc:spChg chg="add">
          <ac:chgData name="ELISABETH WOLFERT" userId="c3802409e198db60" providerId="LiveId" clId="{7E8372CB-9B09-476A-8BE3-7C12F83FAB68}" dt="2021-03-04T02:13:08.886" v="142" actId="26606"/>
          <ac:spMkLst>
            <pc:docMk/>
            <pc:sldMk cId="1492955889" sldId="448"/>
            <ac:spMk id="14" creationId="{A8D57A06-A426-446D-B02C-A2DC6B62E45E}"/>
          </ac:spMkLst>
        </pc:spChg>
        <pc:graphicFrameChg chg="add mod modGraphic">
          <ac:chgData name="ELISABETH WOLFERT" userId="c3802409e198db60" providerId="LiveId" clId="{7E8372CB-9B09-476A-8BE3-7C12F83FAB68}" dt="2021-03-04T02:31:32.452" v="842" actId="20577"/>
          <ac:graphicFrameMkLst>
            <pc:docMk/>
            <pc:sldMk cId="1492955889" sldId="448"/>
            <ac:graphicFrameMk id="4" creationId="{5BE247AE-EBDF-4B9F-9E8E-A5F5C19856B3}"/>
          </ac:graphicFrameMkLst>
        </pc:graphicFrameChg>
        <pc:picChg chg="add mod">
          <ac:chgData name="ELISABETH WOLFERT" userId="c3802409e198db60" providerId="LiveId" clId="{7E8372CB-9B09-476A-8BE3-7C12F83FAB68}" dt="2021-03-04T02:31:22.436" v="840" actId="14100"/>
          <ac:picMkLst>
            <pc:docMk/>
            <pc:sldMk cId="1492955889" sldId="448"/>
            <ac:picMk id="3" creationId="{54A59EAF-CC37-42AA-8AC0-E43A10B8A513}"/>
          </ac:picMkLst>
        </pc:picChg>
      </pc:sldChg>
      <pc:sldChg chg="new del">
        <pc:chgData name="ELISABETH WOLFERT" userId="c3802409e198db60" providerId="LiveId" clId="{7E8372CB-9B09-476A-8BE3-7C12F83FAB68}" dt="2021-03-04T02:15:00.806" v="237" actId="2696"/>
        <pc:sldMkLst>
          <pc:docMk/>
          <pc:sldMk cId="887533829" sldId="449"/>
        </pc:sldMkLst>
      </pc:sldChg>
      <pc:sldChg chg="addSp modSp new mod setBg">
        <pc:chgData name="ELISABETH WOLFERT" userId="c3802409e198db60" providerId="LiveId" clId="{7E8372CB-9B09-476A-8BE3-7C12F83FAB68}" dt="2021-03-04T02:20:55.303" v="379" actId="14100"/>
        <pc:sldMkLst>
          <pc:docMk/>
          <pc:sldMk cId="3978934591" sldId="449"/>
        </pc:sldMkLst>
        <pc:spChg chg="add">
          <ac:chgData name="ELISABETH WOLFERT" userId="c3802409e198db60" providerId="LiveId" clId="{7E8372CB-9B09-476A-8BE3-7C12F83FAB68}" dt="2021-03-04T02:15:58.363" v="240" actId="26606"/>
          <ac:spMkLst>
            <pc:docMk/>
            <pc:sldMk cId="3978934591" sldId="449"/>
            <ac:spMk id="8" creationId="{AB8C311F-7253-4AED-9701-7FC0708C41C7}"/>
          </ac:spMkLst>
        </pc:spChg>
        <pc:spChg chg="add">
          <ac:chgData name="ELISABETH WOLFERT" userId="c3802409e198db60" providerId="LiveId" clId="{7E8372CB-9B09-476A-8BE3-7C12F83FAB68}" dt="2021-03-04T02:15:58.363" v="240" actId="26606"/>
          <ac:spMkLst>
            <pc:docMk/>
            <pc:sldMk cId="3978934591" sldId="449"/>
            <ac:spMk id="10" creationId="{E2384209-CB15-4CDF-9D31-C44FD9A3F20D}"/>
          </ac:spMkLst>
        </pc:spChg>
        <pc:spChg chg="add">
          <ac:chgData name="ELISABETH WOLFERT" userId="c3802409e198db60" providerId="LiveId" clId="{7E8372CB-9B09-476A-8BE3-7C12F83FAB68}" dt="2021-03-04T02:15:58.363" v="240" actId="26606"/>
          <ac:spMkLst>
            <pc:docMk/>
            <pc:sldMk cId="3978934591" sldId="449"/>
            <ac:spMk id="12" creationId="{2633B3B5-CC90-43F0-8714-D31D1F3F0209}"/>
          </ac:spMkLst>
        </pc:spChg>
        <pc:spChg chg="add">
          <ac:chgData name="ELISABETH WOLFERT" userId="c3802409e198db60" providerId="LiveId" clId="{7E8372CB-9B09-476A-8BE3-7C12F83FAB68}" dt="2021-03-04T02:15:58.363" v="240" actId="26606"/>
          <ac:spMkLst>
            <pc:docMk/>
            <pc:sldMk cId="3978934591" sldId="449"/>
            <ac:spMk id="14" creationId="{A8D57A06-A426-446D-B02C-A2DC6B62E45E}"/>
          </ac:spMkLst>
        </pc:spChg>
        <pc:graphicFrameChg chg="add mod modGraphic">
          <ac:chgData name="ELISABETH WOLFERT" userId="c3802409e198db60" providerId="LiveId" clId="{7E8372CB-9B09-476A-8BE3-7C12F83FAB68}" dt="2021-03-04T02:20:55.303" v="379" actId="14100"/>
          <ac:graphicFrameMkLst>
            <pc:docMk/>
            <pc:sldMk cId="3978934591" sldId="449"/>
            <ac:graphicFrameMk id="4" creationId="{B757B4D6-1245-4511-9B5D-2781A135ACB8}"/>
          </ac:graphicFrameMkLst>
        </pc:graphicFrameChg>
        <pc:picChg chg="add mod">
          <ac:chgData name="ELISABETH WOLFERT" userId="c3802409e198db60" providerId="LiveId" clId="{7E8372CB-9B09-476A-8BE3-7C12F83FAB68}" dt="2021-03-04T02:19:48.480" v="271" actId="14100"/>
          <ac:picMkLst>
            <pc:docMk/>
            <pc:sldMk cId="3978934591" sldId="449"/>
            <ac:picMk id="3" creationId="{380E6F8A-AAD7-468D-97DB-3B780A831896}"/>
          </ac:picMkLst>
        </pc:picChg>
      </pc:sldChg>
      <pc:sldChg chg="addSp modSp new mod setBg">
        <pc:chgData name="ELISABETH WOLFERT" userId="c3802409e198db60" providerId="LiveId" clId="{7E8372CB-9B09-476A-8BE3-7C12F83FAB68}" dt="2021-03-04T02:22:32.379" v="536" actId="14100"/>
        <pc:sldMkLst>
          <pc:docMk/>
          <pc:sldMk cId="1977998501" sldId="450"/>
        </pc:sldMkLst>
        <pc:spChg chg="add">
          <ac:chgData name="ELISABETH WOLFERT" userId="c3802409e198db60" providerId="LiveId" clId="{7E8372CB-9B09-476A-8BE3-7C12F83FAB68}" dt="2021-03-04T02:16:45.828" v="243" actId="26606"/>
          <ac:spMkLst>
            <pc:docMk/>
            <pc:sldMk cId="1977998501" sldId="450"/>
            <ac:spMk id="8" creationId="{AB8C311F-7253-4AED-9701-7FC0708C41C7}"/>
          </ac:spMkLst>
        </pc:spChg>
        <pc:spChg chg="add">
          <ac:chgData name="ELISABETH WOLFERT" userId="c3802409e198db60" providerId="LiveId" clId="{7E8372CB-9B09-476A-8BE3-7C12F83FAB68}" dt="2021-03-04T02:16:45.828" v="243" actId="26606"/>
          <ac:spMkLst>
            <pc:docMk/>
            <pc:sldMk cId="1977998501" sldId="450"/>
            <ac:spMk id="10" creationId="{E2384209-CB15-4CDF-9D31-C44FD9A3F20D}"/>
          </ac:spMkLst>
        </pc:spChg>
        <pc:spChg chg="add">
          <ac:chgData name="ELISABETH WOLFERT" userId="c3802409e198db60" providerId="LiveId" clId="{7E8372CB-9B09-476A-8BE3-7C12F83FAB68}" dt="2021-03-04T02:16:45.828" v="243" actId="26606"/>
          <ac:spMkLst>
            <pc:docMk/>
            <pc:sldMk cId="1977998501" sldId="450"/>
            <ac:spMk id="12" creationId="{2633B3B5-CC90-43F0-8714-D31D1F3F0209}"/>
          </ac:spMkLst>
        </pc:spChg>
        <pc:spChg chg="add">
          <ac:chgData name="ELISABETH WOLFERT" userId="c3802409e198db60" providerId="LiveId" clId="{7E8372CB-9B09-476A-8BE3-7C12F83FAB68}" dt="2021-03-04T02:16:45.828" v="243" actId="26606"/>
          <ac:spMkLst>
            <pc:docMk/>
            <pc:sldMk cId="1977998501" sldId="450"/>
            <ac:spMk id="14" creationId="{A8D57A06-A426-446D-B02C-A2DC6B62E45E}"/>
          </ac:spMkLst>
        </pc:spChg>
        <pc:graphicFrameChg chg="add mod modGraphic">
          <ac:chgData name="ELISABETH WOLFERT" userId="c3802409e198db60" providerId="LiveId" clId="{7E8372CB-9B09-476A-8BE3-7C12F83FAB68}" dt="2021-03-04T02:22:32.379" v="536" actId="14100"/>
          <ac:graphicFrameMkLst>
            <pc:docMk/>
            <pc:sldMk cId="1977998501" sldId="450"/>
            <ac:graphicFrameMk id="4" creationId="{FD8DC3A3-4F1B-40AE-B1E7-9F29A4C7780D}"/>
          </ac:graphicFrameMkLst>
        </pc:graphicFrameChg>
        <pc:picChg chg="add mod">
          <ac:chgData name="ELISABETH WOLFERT" userId="c3802409e198db60" providerId="LiveId" clId="{7E8372CB-9B09-476A-8BE3-7C12F83FAB68}" dt="2021-03-04T02:17:08.556" v="248" actId="14100"/>
          <ac:picMkLst>
            <pc:docMk/>
            <pc:sldMk cId="1977998501" sldId="450"/>
            <ac:picMk id="3" creationId="{00D29333-9B77-4E75-BA56-824203A9FDF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19C7D-0885-48F9-BF10-DB8631CE9936}" type="datetimeFigureOut">
              <a:rPr lang="en-US" smtClean="0"/>
              <a:t>3/3/2021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23A25B-8001-488C-81FC-2766AA2E6BA4}" type="slidenum">
              <a:rPr lang="en-US" smtClean="0"/>
              <a:t>‹#›</a:t>
            </a:fld>
            <a:endParaRPr lang="en-US" dirty="0"/>
          </a:p>
        </p:txBody>
      </p:sp>
    </p:spTree>
    <p:extLst>
      <p:ext uri="{BB962C8B-B14F-4D97-AF65-F5344CB8AC3E}">
        <p14:creationId xmlns:p14="http://schemas.microsoft.com/office/powerpoint/2010/main" val="1814716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3/3/2021</a:t>
            </a:fld>
            <a:endParaRPr lang="en-US" dirty="0"/>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3/3/2021</a:t>
            </a:fld>
            <a:endParaRPr lang="en-US" dirty="0"/>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3/3/2021</a:t>
            </a:fld>
            <a:endParaRPr lang="en-US" dirty="0"/>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419552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3/3/2021</a:t>
            </a:fld>
            <a:endParaRPr lang="en-US" dirty="0"/>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23597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3/3/2021</a:t>
            </a:fld>
            <a:endParaRPr lang="en-US" dirty="0"/>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694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3/3/2021</a:t>
            </a:fld>
            <a:endParaRPr lang="en-US" dirty="0"/>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17233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3/3/2021</a:t>
            </a:fld>
            <a:endParaRPr lang="en-US" dirty="0"/>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241972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3/3/2021</a:t>
            </a:fld>
            <a:endParaRPr lang="en-US" dirty="0"/>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9531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3/3/2021</a:t>
            </a:fld>
            <a:endParaRPr lang="en-US" dirty="0"/>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3/3/2021</a:t>
            </a:fld>
            <a:endParaRPr lang="en-US" dirty="0"/>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3/3/2021</a:t>
            </a:fld>
            <a:endParaRPr lang="en-US" dirty="0"/>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3/3/2021</a:t>
            </a:fld>
            <a:endParaRPr lang="en-US" dirty="0"/>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dirty="0"/>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hyperlink" Target="https://neo.ne.gov/programs/stats/inf/201.htm" TargetMode="External"/><Relationship Id="rId3" Type="http://schemas.openxmlformats.org/officeDocument/2006/relationships/hyperlink" Target="https://www.bing.com/search?q=solar+energy+pictures+photos&amp;cvid=81955311e87a4cd2beee285bcb342446&amp;pglt=43&amp;FORM=ANNTA1&amp;PC=LCTS" TargetMode="External"/><Relationship Id="rId7" Type="http://schemas.openxmlformats.org/officeDocument/2006/relationships/hyperlink" Target="https://en.wikipedia.org/wiki/Wind_generation_potential_in_the_United_States#:~:text=Wind%20Capacity%20Potential%20and%20Annual%20Generation%20%20,%20%20272%20%2010%20more%20rows" TargetMode="External"/><Relationship Id="rId2" Type="http://schemas.openxmlformats.org/officeDocument/2006/relationships/image" Target="../media/image123.png"/><Relationship Id="rId1" Type="http://schemas.openxmlformats.org/officeDocument/2006/relationships/slideLayout" Target="../slideLayouts/slideLayout6.xml"/><Relationship Id="rId6" Type="http://schemas.openxmlformats.org/officeDocument/2006/relationships/hyperlink" Target="https://aemstatic-ww1.azureedge.net/content/rew/en/ugc/articles/2018/11/20/irelands-renewable-energy-target-for-2020-and-the-future-of-the-renewable-industry/_jcr_content/leftcolumn/article/headerimage.img.jpg/1543436651044.jpg" TargetMode="External"/><Relationship Id="rId5" Type="http://schemas.openxmlformats.org/officeDocument/2006/relationships/hyperlink" Target="https://data.colorado.gov/Energy/Electricity-Net-Metering-by-Utility-in-US/4jjg-g3yq" TargetMode="External"/><Relationship Id="rId4" Type="http://schemas.openxmlformats.org/officeDocument/2006/relationships/hyperlink" Target="https://www.bing.com/images/search?view=detailV2&amp;ccid=e%2bAi00fa&amp;id=AE0384403362AF50D7A9C52033B3A8CCF904ECC5&amp;thid=OIP.e-Ai00fadFyhO-p2_Oe89wHaDK&amp;mediaurl=https%3a%2f%2fd346xxcyottdqx.cloudfront.net%2fwp-content%2fuploads%2f2017%2f03%2frenewable-energy-adoption.jpg&amp;exph=427&amp;expw=1000&amp;q=renewable+energy&amp;simid=607986001962929687&amp;ck=C50050E6496DE61370C3339E978C8AE7&amp;selectedIndex=107&amp;FORM=IRPRST&amp;ajaxhist=0" TargetMode="External"/><Relationship Id="rId9" Type="http://schemas.openxmlformats.org/officeDocument/2006/relationships/hyperlink" Target="https://www.instituteforenergyresearch.org/renewable-mandates/"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1">
            <a:extLst>
              <a:ext uri="{FF2B5EF4-FFF2-40B4-BE49-F238E27FC236}">
                <a16:creationId xmlns:a16="http://schemas.microsoft.com/office/drawing/2014/main" id="{154AB176-F541-496A-80F9-7F091C2FBC74}"/>
              </a:ext>
            </a:extLst>
          </p:cNvPr>
          <p:cNvSpPr>
            <a:spLocks noGrp="1"/>
          </p:cNvSpPr>
          <p:nvPr>
            <p:ph type="ctrTitle"/>
          </p:nvPr>
        </p:nvSpPr>
        <p:spPr>
          <a:xfrm>
            <a:off x="890338" y="640080"/>
            <a:ext cx="3734014" cy="3566160"/>
          </a:xfrm>
        </p:spPr>
        <p:txBody>
          <a:bodyPr anchor="b">
            <a:normAutofit/>
          </a:bodyPr>
          <a:lstStyle/>
          <a:p>
            <a:r>
              <a:rPr lang="en-US" sz="5400" b="1" dirty="0">
                <a:solidFill>
                  <a:srgbClr val="002060"/>
                </a:solidFill>
              </a:rPr>
              <a:t>wind and Solar Practicum</a:t>
            </a:r>
          </a:p>
        </p:txBody>
      </p:sp>
      <p:sp>
        <p:nvSpPr>
          <p:cNvPr id="3" name="slide1">
            <a:extLst>
              <a:ext uri="{FF2B5EF4-FFF2-40B4-BE49-F238E27FC236}">
                <a16:creationId xmlns:a16="http://schemas.microsoft.com/office/drawing/2014/main" id="{141DA7C4-56D2-4D96-B13A-F8ED4EC8D616}"/>
              </a:ext>
            </a:extLst>
          </p:cNvPr>
          <p:cNvSpPr>
            <a:spLocks noGrp="1"/>
          </p:cNvSpPr>
          <p:nvPr>
            <p:ph type="subTitle" idx="1"/>
          </p:nvPr>
        </p:nvSpPr>
        <p:spPr>
          <a:xfrm>
            <a:off x="890339" y="4636008"/>
            <a:ext cx="3734014" cy="1572768"/>
          </a:xfrm>
        </p:spPr>
        <p:txBody>
          <a:bodyPr>
            <a:normAutofit/>
          </a:bodyPr>
          <a:lstStyle/>
          <a:p>
            <a:pPr algn="l"/>
            <a:r>
              <a:rPr lang="en-US" sz="2200" b="1" dirty="0">
                <a:solidFill>
                  <a:srgbClr val="002060"/>
                </a:solidFill>
              </a:rPr>
              <a:t>File created on: 2/25/2021 9:16:04 PM</a:t>
            </a:r>
          </a:p>
          <a:p>
            <a:pPr algn="l"/>
            <a:r>
              <a:rPr lang="en-US" sz="2200" b="1" dirty="0">
                <a:solidFill>
                  <a:srgbClr val="002060"/>
                </a:solidFill>
              </a:rPr>
              <a:t>Elisabeth Wolfert</a:t>
            </a:r>
          </a:p>
          <a:p>
            <a:pPr algn="l"/>
            <a:r>
              <a:rPr lang="en-US" sz="2200" b="1" dirty="0">
                <a:solidFill>
                  <a:srgbClr val="002060"/>
                </a:solidFill>
                <a:effectLst/>
                <a:latin typeface="Arial Narrow" panose="020B0606020202030204" pitchFamily="34" charset="0"/>
                <a:ea typeface="Calibri" panose="020F0502020204030204" pitchFamily="34" charset="0"/>
                <a:cs typeface="Arial" panose="020B0604020202020204" pitchFamily="34" charset="0"/>
              </a:rPr>
              <a:t>elisabeth11kw@yahoo.com</a:t>
            </a:r>
            <a:endParaRPr lang="en-US" sz="2200" b="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2200" dirty="0"/>
          </a:p>
        </p:txBody>
      </p:sp>
      <p:pic>
        <p:nvPicPr>
          <p:cNvPr id="5" name="Picture 4">
            <a:extLst>
              <a:ext uri="{FF2B5EF4-FFF2-40B4-BE49-F238E27FC236}">
                <a16:creationId xmlns:a16="http://schemas.microsoft.com/office/drawing/2014/main" id="{6DF4CAAF-1D45-4243-9FC4-BC0C8DB4F8D0}"/>
              </a:ext>
            </a:extLst>
          </p:cNvPr>
          <p:cNvPicPr>
            <a:picLocks noChangeAspect="1"/>
          </p:cNvPicPr>
          <p:nvPr/>
        </p:nvPicPr>
        <p:blipFill rotWithShape="1">
          <a:blip r:embed="rId2"/>
          <a:srcRect l="31428" r="2644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32608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014290-7E69-4D0F-BC82-AEE80B717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41ABF5D2-14A4-42D2-B44E-8BD43B87F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89B20CB7-E728-49BB-AABB-4D682EEAE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91910B0-CCDB-409F-8D34-ECCD63D4E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C27A9DEA-C0BF-4350-B2C1-88C02A8D10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Isosceles Triangle 6">
            <a:extLst>
              <a:ext uri="{FF2B5EF4-FFF2-40B4-BE49-F238E27FC236}">
                <a16:creationId xmlns:a16="http://schemas.microsoft.com/office/drawing/2014/main" id="{12AC1632-B71E-459D-AF1E-95FB547BC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sosceles Triangle 7">
            <a:extLst>
              <a:ext uri="{FF2B5EF4-FFF2-40B4-BE49-F238E27FC236}">
                <a16:creationId xmlns:a16="http://schemas.microsoft.com/office/drawing/2014/main" id="{46E640A2-A778-47AF-8CA4-FB73E627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 name="Table 8">
            <a:extLst>
              <a:ext uri="{FF2B5EF4-FFF2-40B4-BE49-F238E27FC236}">
                <a16:creationId xmlns:a16="http://schemas.microsoft.com/office/drawing/2014/main" id="{1F3BF5AE-FAAA-4A2F-9D70-7BA0AF2C44FC}"/>
              </a:ext>
            </a:extLst>
          </p:cNvPr>
          <p:cNvGraphicFramePr>
            <a:graphicFrameLocks noGrp="1"/>
          </p:cNvGraphicFramePr>
          <p:nvPr>
            <p:extLst>
              <p:ext uri="{D42A27DB-BD31-4B8C-83A1-F6EECF244321}">
                <p14:modId xmlns:p14="http://schemas.microsoft.com/office/powerpoint/2010/main" val="3678365418"/>
              </p:ext>
            </p:extLst>
          </p:nvPr>
        </p:nvGraphicFramePr>
        <p:xfrm>
          <a:off x="907292" y="643467"/>
          <a:ext cx="10377419" cy="5571086"/>
        </p:xfrm>
        <a:graphic>
          <a:graphicData uri="http://schemas.openxmlformats.org/drawingml/2006/table">
            <a:tbl>
              <a:tblPr firstRow="1" bandRow="1"/>
              <a:tblGrid>
                <a:gridCol w="2007452">
                  <a:extLst>
                    <a:ext uri="{9D8B030D-6E8A-4147-A177-3AD203B41FA5}">
                      <a16:colId xmlns:a16="http://schemas.microsoft.com/office/drawing/2014/main" val="497192775"/>
                    </a:ext>
                  </a:extLst>
                </a:gridCol>
                <a:gridCol w="3208965">
                  <a:extLst>
                    <a:ext uri="{9D8B030D-6E8A-4147-A177-3AD203B41FA5}">
                      <a16:colId xmlns:a16="http://schemas.microsoft.com/office/drawing/2014/main" val="1237830965"/>
                    </a:ext>
                  </a:extLst>
                </a:gridCol>
                <a:gridCol w="2007452">
                  <a:extLst>
                    <a:ext uri="{9D8B030D-6E8A-4147-A177-3AD203B41FA5}">
                      <a16:colId xmlns:a16="http://schemas.microsoft.com/office/drawing/2014/main" val="2312396192"/>
                    </a:ext>
                  </a:extLst>
                </a:gridCol>
                <a:gridCol w="1076181">
                  <a:extLst>
                    <a:ext uri="{9D8B030D-6E8A-4147-A177-3AD203B41FA5}">
                      <a16:colId xmlns:a16="http://schemas.microsoft.com/office/drawing/2014/main" val="4239420088"/>
                    </a:ext>
                  </a:extLst>
                </a:gridCol>
                <a:gridCol w="452242">
                  <a:extLst>
                    <a:ext uri="{9D8B030D-6E8A-4147-A177-3AD203B41FA5}">
                      <a16:colId xmlns:a16="http://schemas.microsoft.com/office/drawing/2014/main" val="1959911368"/>
                    </a:ext>
                  </a:extLst>
                </a:gridCol>
                <a:gridCol w="795342">
                  <a:extLst>
                    <a:ext uri="{9D8B030D-6E8A-4147-A177-3AD203B41FA5}">
                      <a16:colId xmlns:a16="http://schemas.microsoft.com/office/drawing/2014/main" val="3384212704"/>
                    </a:ext>
                  </a:extLst>
                </a:gridCol>
                <a:gridCol w="829785">
                  <a:extLst>
                    <a:ext uri="{9D8B030D-6E8A-4147-A177-3AD203B41FA5}">
                      <a16:colId xmlns:a16="http://schemas.microsoft.com/office/drawing/2014/main" val="1692885456"/>
                    </a:ext>
                  </a:extLst>
                </a:gridCol>
              </a:tblGrid>
              <a:tr h="287641">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Column Name</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Description</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dataStatus</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Table Column Name</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Data Type</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Data Type Detail Group</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Data Type Renewable</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778259698"/>
                  </a:ext>
                </a:extLst>
              </a:tr>
              <a:tr h="160469">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residentialCustomerPhotovoltaic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Residential Customer for Photovoltiac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residentialCustomerPhotovoltaic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res_cust_photo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Residential</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8988880"/>
                  </a:ext>
                </a:extLst>
              </a:tr>
              <a:tr h="160469">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commercialCustomerPhotovoltaic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Commercial Customer for Photovoltiac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commercialCustomerPhotovoltaic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com_cust_photo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Commercial</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9117369"/>
                  </a:ext>
                </a:extLst>
              </a:tr>
              <a:tr h="160469">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industrialCustomerPhotovoltaic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Industrial Customer for Photovoltiac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industrialCustomerPhotovoltaic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ind_cust_photo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Industrial</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7944435"/>
                  </a:ext>
                </a:extLst>
              </a:tr>
              <a:tr h="160469">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transportationCustomerPhotovoltaic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Transportation Customer for Photovoltiac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transportationCustomerPhotovoltaic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trans_cust_photo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Transportation</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7509702"/>
                  </a:ext>
                </a:extLst>
              </a:tr>
              <a:tr h="160469">
                <a:tc>
                  <a:txBody>
                    <a:bodyPr/>
                    <a:lstStyle/>
                    <a:p>
                      <a:pPr algn="l" fontAlgn="b">
                        <a:spcBef>
                          <a:spcPts val="0"/>
                        </a:spcBef>
                        <a:spcAft>
                          <a:spcPts val="0"/>
                        </a:spcAft>
                      </a:pPr>
                      <a:r>
                        <a:rPr lang="en-US" sz="800" b="1" i="0" u="none" strike="noStrike" dirty="0">
                          <a:solidFill>
                            <a:srgbClr val="833C0C"/>
                          </a:solidFill>
                          <a:effectLst/>
                          <a:latin typeface="Calibri" panose="020F0502020204030204" pitchFamily="34" charset="0"/>
                        </a:rPr>
                        <a:t>totalCustomerPhotovoltaic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spcBef>
                          <a:spcPts val="0"/>
                        </a:spcBef>
                        <a:spcAft>
                          <a:spcPts val="0"/>
                        </a:spcAft>
                      </a:pPr>
                      <a:r>
                        <a:rPr lang="en-US" sz="800" b="1" i="0" u="none" strike="noStrike" dirty="0">
                          <a:solidFill>
                            <a:srgbClr val="833C0C"/>
                          </a:solidFill>
                          <a:effectLst/>
                          <a:latin typeface="Calibri" panose="020F0502020204030204" pitchFamily="34" charset="0"/>
                        </a:rPr>
                        <a:t>Total Customer for Photovoltiac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spcBef>
                          <a:spcPts val="0"/>
                        </a:spcBef>
                        <a:spcAft>
                          <a:spcPts val="0"/>
                        </a:spcAft>
                      </a:pPr>
                      <a:r>
                        <a:rPr lang="en-US" sz="800" b="1" i="0" u="none" strike="noStrike" dirty="0">
                          <a:solidFill>
                            <a:srgbClr val="833C0C"/>
                          </a:solidFill>
                          <a:effectLst/>
                          <a:latin typeface="Calibri" panose="020F0502020204030204" pitchFamily="34" charset="0"/>
                        </a:rPr>
                        <a:t>totalCustomerPhotovoltaic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spcBef>
                          <a:spcPts val="0"/>
                        </a:spcBef>
                        <a:spcAft>
                          <a:spcPts val="0"/>
                        </a:spcAft>
                      </a:pPr>
                      <a:r>
                        <a:rPr lang="en-US" sz="800" b="1" i="0" u="none" strike="noStrike" dirty="0">
                          <a:solidFill>
                            <a:srgbClr val="833C0C"/>
                          </a:solidFill>
                          <a:effectLst/>
                          <a:latin typeface="Calibri" panose="020F0502020204030204" pitchFamily="34" charset="0"/>
                        </a:rPr>
                        <a:t>total_cust_photo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spcBef>
                          <a:spcPts val="0"/>
                        </a:spcBef>
                        <a:spcAft>
                          <a:spcPts val="0"/>
                        </a:spcAft>
                      </a:pPr>
                      <a:r>
                        <a:rPr lang="en-US" sz="800" b="1" i="0" u="none" strike="noStrike" dirty="0">
                          <a:solidFill>
                            <a:srgbClr val="833C0C"/>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spcBef>
                          <a:spcPts val="0"/>
                        </a:spcBef>
                        <a:spcAft>
                          <a:spcPts val="0"/>
                        </a:spcAft>
                      </a:pPr>
                      <a:r>
                        <a:rPr lang="en-US" sz="800" b="1" i="0" u="none" strike="noStrike" dirty="0">
                          <a:solidFill>
                            <a:srgbClr val="833C0C"/>
                          </a:solidFill>
                          <a:effectLst/>
                          <a:latin typeface="Calibri" panose="020F0502020204030204" pitchFamily="34" charset="0"/>
                        </a:rPr>
                        <a:t>Total</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spcBef>
                          <a:spcPts val="0"/>
                        </a:spcBef>
                        <a:spcAft>
                          <a:spcPts val="0"/>
                        </a:spcAft>
                      </a:pPr>
                      <a:r>
                        <a:rPr lang="en-US" sz="800" b="1" i="0" u="none" strike="noStrike" dirty="0">
                          <a:solidFill>
                            <a:srgbClr val="833C0C"/>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02669587"/>
                  </a:ext>
                </a:extLst>
              </a:tr>
              <a:tr h="160469">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residentialStorageCapacityPhotovoltaic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Photovoltaic storage capacity for the residential sector reported in MW</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residentialStorageCapacityPhotovoltaic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res_stor_cap_photo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Residential</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241833"/>
                  </a:ext>
                </a:extLst>
              </a:tr>
              <a:tr h="160469">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commercialStorageCapacityPhotovoltaic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Photovoltaic storage capacity for the commercial sector reported in MW</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commercialStorageCapacityPhotovoltaic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com_stor_cap_photo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Commercial</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9318062"/>
                  </a:ext>
                </a:extLst>
              </a:tr>
              <a:tr h="160469">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industrialStorageCapacityPhotovoltaic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Photovoltaic storage capacity for the industrial sector reported in MW</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industrialStorageCapacityPhotovoltaic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ind_stor_cap_photo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Industrial</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4449708"/>
                  </a:ext>
                </a:extLst>
              </a:tr>
              <a:tr h="287641">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transportationStorageCapacityPhotovoltaic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Photovoltaic storage capacity for the transportation sector reported in MW</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transportationStorageCapacityPhotovoltaic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trans_stor_cap_phot</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Transportation</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807648"/>
                  </a:ext>
                </a:extLst>
              </a:tr>
              <a:tr h="160469">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totalStorageCapacityPhotovoltaic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Photovoltaic storage capacity for all sectors reported in MW</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totalStorageCapacityPhotovoltaic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total_stor_cap_photo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Total</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4790203"/>
                  </a:ext>
                </a:extLst>
              </a:tr>
              <a:tr h="287641">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residentialStorageCustomerPhotovoltaic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Count of residential customers with storage for photovoltaic energy by utility name</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residentialStorageCustomerPhotovoltaic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res_stor_cust_photo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Residential</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8601532"/>
                  </a:ext>
                </a:extLst>
              </a:tr>
              <a:tr h="287641">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commercialStorageCustomerPhotovoltaic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Count of commercial customers with storage for photovoltaic energy by utility name</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commercialStorageCustomerPhotovoltaic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com_stor_cust_photo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Commercial</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276151"/>
                  </a:ext>
                </a:extLst>
              </a:tr>
              <a:tr h="287641">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industrialStorageCustomerPhotovoltaic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Count of industrial customers with storage for photovoltaic energy by utility name</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industrialStorageCustomerPhotovoltaic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ind_stor_cust_photo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Industrial</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8149206"/>
                  </a:ext>
                </a:extLst>
              </a:tr>
              <a:tr h="287641">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transportationStorageCustomerPhotovoltaic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Count of transportation customers with storage for photovoltaic energy by utility name</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transportationStorageCustomerPhotovoltaic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trans_stor_cust_photo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Transportation</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8458923"/>
                  </a:ext>
                </a:extLst>
              </a:tr>
              <a:tr h="287641">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totalStorageCustomerPhotovoltaic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Count of all customers with storage for photovoltaic energy by utility name</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totalStorageCustomerPhotovoltaic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tot_stor_cust_photo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Total</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0696770"/>
                  </a:ext>
                </a:extLst>
              </a:tr>
              <a:tr h="160469">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residentialVirtualCapacityPhotovoltaic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Photovoltaic virtual capacity for the residential sector reported in MW</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residentialVirtualCapacityPhotovoltaic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res_vir_cap_photo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Residential</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8935746"/>
                  </a:ext>
                </a:extLst>
              </a:tr>
              <a:tr h="160469">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commercialVirtualCapacityPhotovoltaic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Photovoltaic virtual capacity for the commercial sector reported in MW</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commercialVirtualCapacityPhotovoltaic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com_vir_cap_photo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Commercial</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9043782"/>
                  </a:ext>
                </a:extLst>
              </a:tr>
              <a:tr h="160469">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industrialVirtualCapacityPhotovoltaic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Photovoltaic virtual capacity for the industrial sector reported in MW</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industrialVirtualCapacityPhotovoltaic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ind_vir_cap_photo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Industrial</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2589038"/>
                  </a:ext>
                </a:extLst>
              </a:tr>
              <a:tr h="160469">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transportationVirtualCapacityPhotovoltaic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transportationVirtualCapacityPhotovoltaic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transportationVirtualCapacityPhotovoltaic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tran_vir_cap_photo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Transportation</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0996559"/>
                  </a:ext>
                </a:extLst>
              </a:tr>
              <a:tr h="160469">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totalVirtualCapacityPhotovoltaic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Photovoltaic virtual capacity for all sectors reported in MW</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totalVirtualCapacityPhotovoltaic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total_vir_cap_photo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Total</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9613000"/>
                  </a:ext>
                </a:extLst>
              </a:tr>
              <a:tr h="287641">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residentialVirtualCustomerPhotovoltaic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Count of residential virtual customers for photovoltaic energy by utility name</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residentialVirtualCustomerPhotovoltaic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res_vir_cust_photo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Residential</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0822847"/>
                  </a:ext>
                </a:extLst>
              </a:tr>
              <a:tr h="287641">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commercialVirtualCustomerPhotovoltaic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Count of commercial virtual customers for photovoltaic energy by utility name</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commercialVirtualCustomerPhotovoltaic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com_vir_cust_photo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Commercial</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93426"/>
                  </a:ext>
                </a:extLst>
              </a:tr>
              <a:tr h="287641">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industrialVirtualCustomerPhotovoltaic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Count of industrial virtual customers for photovoltaic energy by utility name</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industrialVirtualCustomerPhotovoltaic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ind_vir_cust_photo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Industrial</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8371371"/>
                  </a:ext>
                </a:extLst>
              </a:tr>
              <a:tr h="287641">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transportationVirtualCustomerPhotovoltaic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Count of transportation virtual customers for photovoltaic energy by utility name</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transportationVirtualCustomerPhotovoltaic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tran_vir_cust_photo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Transportation</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0433093"/>
                  </a:ext>
                </a:extLst>
              </a:tr>
              <a:tr h="160469">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totalVirtualCustomerPhotovoltaic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Count of all virtual customers for photovoltaic energy by utility name</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totalVirtualCustomerPhotovoltaic</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total_vir_cust_photo</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Number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Total</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800" b="0" i="0" u="none" strike="noStrike" dirty="0">
                          <a:solidFill>
                            <a:srgbClr val="833C0C"/>
                          </a:solidFill>
                          <a:effectLst/>
                          <a:latin typeface="Calibri" panose="020F0502020204030204" pitchFamily="34" charset="0"/>
                        </a:rPr>
                        <a:t>Virtual-Customer</a:t>
                      </a:r>
                      <a:endParaRPr lang="en-US" sz="1900" b="0" i="0" u="none" strike="noStrike" dirty="0">
                        <a:effectLst/>
                        <a:latin typeface="Arial" panose="020B0604020202020204" pitchFamily="34" charset="0"/>
                      </a:endParaRPr>
                    </a:p>
                  </a:txBody>
                  <a:tcPr marL="2775" marR="2775" marT="27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extLst>
                  <a:ext uri="{0D108BD9-81ED-4DB2-BD59-A6C34878D82A}">
                    <a16:rowId xmlns:a16="http://schemas.microsoft.com/office/drawing/2014/main" val="3269304114"/>
                  </a:ext>
                </a:extLst>
              </a:tr>
            </a:tbl>
          </a:graphicData>
        </a:graphic>
      </p:graphicFrame>
    </p:spTree>
    <p:extLst>
      <p:ext uri="{BB962C8B-B14F-4D97-AF65-F5344CB8AC3E}">
        <p14:creationId xmlns:p14="http://schemas.microsoft.com/office/powerpoint/2010/main" val="40530080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967787-DDFE-4541-864A-FF6BDFC5BFFE}"/>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r>
              <a:rPr lang="en-US" sz="4000" kern="1200">
                <a:solidFill>
                  <a:srgbClr val="FFFFFF"/>
                </a:solidFill>
                <a:latin typeface="+mj-lt"/>
                <a:ea typeface="+mj-ea"/>
                <a:cs typeface="+mj-cs"/>
              </a:rPr>
              <a:t>References</a:t>
            </a:r>
          </a:p>
        </p:txBody>
      </p:sp>
      <p:sp>
        <p:nvSpPr>
          <p:cNvPr id="4" name="TextBox 3">
            <a:extLst>
              <a:ext uri="{FF2B5EF4-FFF2-40B4-BE49-F238E27FC236}">
                <a16:creationId xmlns:a16="http://schemas.microsoft.com/office/drawing/2014/main" id="{DDADDED0-A03F-46ED-95B2-58E3E537892F}"/>
              </a:ext>
            </a:extLst>
          </p:cNvPr>
          <p:cNvSpPr txBox="1"/>
          <p:nvPr/>
        </p:nvSpPr>
        <p:spPr>
          <a:xfrm>
            <a:off x="1179226" y="3092970"/>
            <a:ext cx="9833548" cy="2693976"/>
          </a:xfrm>
          <a:prstGeom prst="rect">
            <a:avLst/>
          </a:prstGeom>
        </p:spPr>
        <p:txBody>
          <a:bodyPr vert="horz" lIns="91440" tIns="45720" rIns="91440" bIns="45720" rtlCol="0">
            <a:normAutofit lnSpcReduction="10000"/>
          </a:bodyPr>
          <a:lstStyle/>
          <a:p>
            <a:pPr indent="-228600">
              <a:lnSpc>
                <a:spcPct val="90000"/>
              </a:lnSpc>
              <a:buFont typeface="Arial" panose="020B0604020202020204" pitchFamily="34" charset="0"/>
              <a:buChar char="•"/>
            </a:pPr>
            <a:r>
              <a:rPr lang="en-US" sz="1100" dirty="0">
                <a:solidFill>
                  <a:srgbClr val="000000"/>
                </a:solidFill>
              </a:rPr>
              <a:t>My Account - </a:t>
            </a:r>
            <a:r>
              <a:rPr lang="en-US" sz="1100" dirty="0" err="1">
                <a:solidFill>
                  <a:srgbClr val="000000"/>
                </a:solidFill>
              </a:rPr>
              <a:t>Windsource</a:t>
            </a:r>
            <a:r>
              <a:rPr lang="en-US" sz="1100" dirty="0">
                <a:solidFill>
                  <a:srgbClr val="000000"/>
                </a:solidFill>
              </a:rPr>
              <a:t>® (xcelenergy.com)https://www.cnbc.com/2019/10/31/us-wind-energy-capacity-now-over-100-gigawatts-says-new-report.html</a:t>
            </a:r>
          </a:p>
          <a:p>
            <a:pPr indent="-228600">
              <a:lnSpc>
                <a:spcPct val="90000"/>
              </a:lnSpc>
              <a:buFont typeface="Arial" panose="020B0604020202020204" pitchFamily="34" charset="0"/>
              <a:buChar char="•"/>
            </a:pPr>
            <a:r>
              <a:rPr lang="en-US" sz="1100" dirty="0">
                <a:solidFill>
                  <a:srgbClr val="000000"/>
                </a:solidFill>
              </a:rPr>
              <a:t>http://www.bionomicfuel.com/benefits-of-windmill-energy/https://www.cnbc.com/2020/10/14/facebook-to-use-ai-in-bid-to-improve-renewable-energy-storage.htmlYears of Living </a:t>
            </a:r>
          </a:p>
          <a:p>
            <a:pPr indent="-228600">
              <a:lnSpc>
                <a:spcPct val="90000"/>
              </a:lnSpc>
              <a:buFont typeface="Arial" panose="020B0604020202020204" pitchFamily="34" charset="0"/>
              <a:buChar char="•"/>
            </a:pPr>
            <a:r>
              <a:rPr lang="en-US" sz="1100" dirty="0">
                <a:solidFill>
                  <a:srgbClr val="000000"/>
                </a:solidFill>
              </a:rPr>
              <a:t>Dangerously: Climate Change Deniers and Kansas Wind Energy – </a:t>
            </a:r>
          </a:p>
          <a:p>
            <a:pPr indent="-228600">
              <a:lnSpc>
                <a:spcPct val="90000"/>
              </a:lnSpc>
              <a:buFont typeface="Arial" panose="020B0604020202020204" pitchFamily="34" charset="0"/>
              <a:buChar char="•"/>
            </a:pPr>
            <a:r>
              <a:rPr lang="en-US" sz="1100" dirty="0">
                <a:solidFill>
                  <a:srgbClr val="000000"/>
                </a:solidFill>
              </a:rPr>
              <a:t>Greenpeace </a:t>
            </a:r>
            <a:r>
              <a:rPr lang="en-US" sz="1100" dirty="0" err="1">
                <a:solidFill>
                  <a:srgbClr val="000000"/>
                </a:solidFill>
              </a:rPr>
              <a:t>USAYears</a:t>
            </a:r>
            <a:r>
              <a:rPr lang="en-US" sz="1100" dirty="0">
                <a:solidFill>
                  <a:srgbClr val="000000"/>
                </a:solidFill>
              </a:rPr>
              <a:t> of Living Dangerously Season 1: Episode 6 Clip - Droughts – YouTube</a:t>
            </a:r>
          </a:p>
          <a:p>
            <a:pPr indent="-228600">
              <a:lnSpc>
                <a:spcPct val="90000"/>
              </a:lnSpc>
              <a:buFont typeface="Arial" panose="020B0604020202020204" pitchFamily="34" charset="0"/>
              <a:buChar char="•"/>
            </a:pPr>
            <a:r>
              <a:rPr lang="en-US" sz="1100" dirty="0">
                <a:solidFill>
                  <a:srgbClr val="000000"/>
                </a:solidFill>
                <a:hlinkClick r:id="rId3">
                  <a:extLst>
                    <a:ext uri="{A12FA001-AC4F-418D-AE19-62706E023703}">
                      <ahyp:hlinkClr xmlns:ahyp="http://schemas.microsoft.com/office/drawing/2018/hyperlinkcolor" val="tx"/>
                    </a:ext>
                  </a:extLst>
                </a:hlinkClick>
              </a:rPr>
              <a:t>solar energy pictures photos – Bing</a:t>
            </a:r>
            <a:endParaRPr lang="en-US" sz="1100" dirty="0">
              <a:solidFill>
                <a:srgbClr val="000000"/>
              </a:solidFill>
            </a:endParaRPr>
          </a:p>
          <a:p>
            <a:pPr indent="-228600">
              <a:lnSpc>
                <a:spcPct val="90000"/>
              </a:lnSpc>
              <a:buFont typeface="Arial" panose="020B0604020202020204" pitchFamily="34" charset="0"/>
              <a:buChar char="•"/>
            </a:pPr>
            <a:r>
              <a:rPr lang="en-US" sz="1100" dirty="0">
                <a:solidFill>
                  <a:srgbClr val="000000"/>
                </a:solidFill>
                <a:effectLst/>
              </a:rPr>
              <a:t>10 Advantages of Solar Energy, Benefits of Solar Energy (linquip.com)</a:t>
            </a:r>
          </a:p>
          <a:p>
            <a:pPr indent="-228600">
              <a:lnSpc>
                <a:spcPct val="90000"/>
              </a:lnSpc>
              <a:buFont typeface="Arial" panose="020B0604020202020204" pitchFamily="34" charset="0"/>
              <a:buChar char="•"/>
            </a:pPr>
            <a:r>
              <a:rPr lang="en-US" sz="1100" dirty="0">
                <a:solidFill>
                  <a:srgbClr val="000000"/>
                </a:solidFill>
              </a:rPr>
              <a:t>New Colorado laws could help shift state away from carbon emissions - Denver Business Journal</a:t>
            </a:r>
          </a:p>
          <a:p>
            <a:pPr indent="-228600">
              <a:lnSpc>
                <a:spcPct val="90000"/>
              </a:lnSpc>
              <a:buFont typeface="Arial" panose="020B0604020202020204" pitchFamily="34" charset="0"/>
              <a:buChar char="•"/>
            </a:pPr>
            <a:r>
              <a:rPr lang="en-US" sz="1100" dirty="0">
                <a:solidFill>
                  <a:srgbClr val="000000"/>
                </a:solidFill>
                <a:hlinkClick r:id="rId4">
                  <a:extLst>
                    <a:ext uri="{A12FA001-AC4F-418D-AE19-62706E023703}">
                      <ahyp:hlinkClr xmlns:ahyp="http://schemas.microsoft.com/office/drawing/2018/hyperlinkcolor" val="tx"/>
                    </a:ext>
                  </a:extLst>
                </a:hlinkClick>
              </a:rPr>
              <a:t>renewable energy - Bing images</a:t>
            </a:r>
            <a:endParaRPr lang="en-US" sz="1100" dirty="0">
              <a:solidFill>
                <a:srgbClr val="000000"/>
              </a:solidFill>
            </a:endParaRPr>
          </a:p>
          <a:p>
            <a:pPr indent="-228600">
              <a:lnSpc>
                <a:spcPct val="90000"/>
              </a:lnSpc>
              <a:buFont typeface="Arial" panose="020B0604020202020204" pitchFamily="34" charset="0"/>
              <a:buChar char="•"/>
            </a:pPr>
            <a:r>
              <a:rPr lang="en-US" sz="1100" u="sng" dirty="0">
                <a:solidFill>
                  <a:srgbClr val="000000"/>
                </a:solidFill>
                <a:effectLst/>
                <a:hlinkClick r:id="rId5"/>
              </a:rPr>
              <a:t>Electricity Net Metering by Utility in US | Colorado Information Marketplace | data.colorado.gov</a:t>
            </a:r>
            <a:endParaRPr lang="en-US" sz="1100" u="sng" dirty="0">
              <a:solidFill>
                <a:srgbClr val="000000"/>
              </a:solidFill>
              <a:effectLst/>
            </a:endParaRPr>
          </a:p>
          <a:p>
            <a:pPr indent="-228600">
              <a:lnSpc>
                <a:spcPct val="90000"/>
              </a:lnSpc>
              <a:buFont typeface="Arial" panose="020B0604020202020204" pitchFamily="34" charset="0"/>
              <a:buChar char="•"/>
            </a:pPr>
            <a:r>
              <a:rPr lang="en-US" sz="1100" dirty="0">
                <a:solidFill>
                  <a:srgbClr val="000000"/>
                </a:solidFill>
                <a:hlinkClick r:id="rId6"/>
              </a:rPr>
              <a:t>1543436651044.jpg (500×308) (azureedge.net)</a:t>
            </a:r>
            <a:endParaRPr lang="en-US" sz="1100" dirty="0">
              <a:solidFill>
                <a:srgbClr val="000000"/>
              </a:solidFill>
            </a:endParaRPr>
          </a:p>
          <a:p>
            <a:pPr indent="-228600">
              <a:lnSpc>
                <a:spcPct val="90000"/>
              </a:lnSpc>
              <a:buFont typeface="Arial" panose="020B0604020202020204" pitchFamily="34" charset="0"/>
              <a:buChar char="•"/>
            </a:pPr>
            <a:r>
              <a:rPr lang="en-US" sz="1100" dirty="0">
                <a:solidFill>
                  <a:srgbClr val="000000"/>
                </a:solidFill>
                <a:hlinkClick r:id="rId5"/>
              </a:rPr>
              <a:t>Electricity Net Metering by Utility in US | Colorado Information Marketplace | data.colorado.gov</a:t>
            </a:r>
            <a:endParaRPr lang="en-US" sz="1100" dirty="0">
              <a:solidFill>
                <a:srgbClr val="000000"/>
              </a:solidFill>
            </a:endParaRPr>
          </a:p>
          <a:p>
            <a:pPr marL="0" marR="0" indent="-228600">
              <a:lnSpc>
                <a:spcPct val="90000"/>
              </a:lnSpc>
              <a:spcBef>
                <a:spcPts val="0"/>
              </a:spcBef>
              <a:spcAft>
                <a:spcPts val="800"/>
              </a:spcAft>
              <a:buFont typeface="Arial" panose="020B0604020202020204" pitchFamily="34" charset="0"/>
              <a:buChar char="•"/>
            </a:pPr>
            <a:r>
              <a:rPr lang="en-US" sz="1100" u="sng" dirty="0">
                <a:solidFill>
                  <a:srgbClr val="000000"/>
                </a:solidFill>
                <a:effectLst/>
                <a:hlinkClick r:id="rId7"/>
              </a:rPr>
              <a:t>Wind generation potential in the United States - Wikipedia</a:t>
            </a:r>
            <a:endParaRPr lang="en-US" sz="1100" dirty="0">
              <a:solidFill>
                <a:srgbClr val="000000"/>
              </a:solidFill>
              <a:effectLst/>
            </a:endParaRPr>
          </a:p>
          <a:p>
            <a:pPr marL="0" marR="0" indent="-228600">
              <a:lnSpc>
                <a:spcPct val="90000"/>
              </a:lnSpc>
              <a:spcBef>
                <a:spcPts val="0"/>
              </a:spcBef>
              <a:spcAft>
                <a:spcPts val="800"/>
              </a:spcAft>
              <a:buFont typeface="Arial" panose="020B0604020202020204" pitchFamily="34" charset="0"/>
              <a:buChar char="•"/>
            </a:pPr>
            <a:r>
              <a:rPr lang="en-US" sz="1100" u="sng" dirty="0">
                <a:solidFill>
                  <a:srgbClr val="000000"/>
                </a:solidFill>
                <a:effectLst/>
              </a:rPr>
              <a:t>Sun Potential</a:t>
            </a:r>
            <a:endParaRPr lang="en-US" sz="1100" dirty="0">
              <a:solidFill>
                <a:srgbClr val="000000"/>
              </a:solidFill>
              <a:effectLst/>
            </a:endParaRPr>
          </a:p>
          <a:p>
            <a:pPr marL="0" marR="0" indent="-228600">
              <a:lnSpc>
                <a:spcPct val="90000"/>
              </a:lnSpc>
              <a:spcBef>
                <a:spcPts val="0"/>
              </a:spcBef>
              <a:spcAft>
                <a:spcPts val="800"/>
              </a:spcAft>
              <a:buFont typeface="Arial" panose="020B0604020202020204" pitchFamily="34" charset="0"/>
              <a:buChar char="•"/>
            </a:pPr>
            <a:r>
              <a:rPr lang="en-US" sz="1100" u="sng" dirty="0">
                <a:solidFill>
                  <a:srgbClr val="000000"/>
                </a:solidFill>
                <a:effectLst/>
                <a:hlinkClick r:id="rId8"/>
              </a:rPr>
              <a:t>Comparison of Solar Power Potential by State (ne.gov)</a:t>
            </a:r>
            <a:endParaRPr lang="en-US" sz="1100" u="sng" dirty="0">
              <a:solidFill>
                <a:srgbClr val="000000"/>
              </a:solidFill>
              <a:effectLst/>
            </a:endParaRPr>
          </a:p>
          <a:p>
            <a:pPr marL="0" marR="0" indent="-228600">
              <a:lnSpc>
                <a:spcPct val="90000"/>
              </a:lnSpc>
              <a:spcBef>
                <a:spcPts val="0"/>
              </a:spcBef>
              <a:spcAft>
                <a:spcPts val="800"/>
              </a:spcAft>
              <a:buFont typeface="Arial" panose="020B0604020202020204" pitchFamily="34" charset="0"/>
              <a:buChar char="•"/>
            </a:pPr>
            <a:r>
              <a:rPr lang="en-US" sz="1100" dirty="0">
                <a:hlinkClick r:id="rId9"/>
              </a:rPr>
              <a:t>Renewable Electricity Mandates and Goals - IER (instituteforenergyresearch.org)</a:t>
            </a:r>
            <a:endParaRPr lang="en-US" sz="1100" dirty="0">
              <a:solidFill>
                <a:srgbClr val="000000"/>
              </a:solidFill>
              <a:effectLst/>
            </a:endParaRPr>
          </a:p>
          <a:p>
            <a:pPr indent="-228600">
              <a:lnSpc>
                <a:spcPct val="90000"/>
              </a:lnSpc>
              <a:buFont typeface="Arial" panose="020B0604020202020204" pitchFamily="34" charset="0"/>
              <a:buChar char="•"/>
            </a:pPr>
            <a:endParaRPr lang="en-US" sz="1100" dirty="0">
              <a:solidFill>
                <a:srgbClr val="000000"/>
              </a:solidFill>
              <a:effectLst/>
            </a:endParaRPr>
          </a:p>
          <a:p>
            <a:pPr marL="0" marR="0" indent="-228600">
              <a:lnSpc>
                <a:spcPct val="90000"/>
              </a:lnSpc>
              <a:spcBef>
                <a:spcPts val="0"/>
              </a:spcBef>
              <a:spcAft>
                <a:spcPts val="800"/>
              </a:spcAft>
              <a:buFont typeface="Arial" panose="020B0604020202020204" pitchFamily="34" charset="0"/>
              <a:buChar char="•"/>
            </a:pPr>
            <a:endParaRPr lang="en-US" sz="1100" dirty="0">
              <a:solidFill>
                <a:srgbClr val="000000"/>
              </a:solidFill>
              <a:effectLst/>
            </a:endParaRPr>
          </a:p>
        </p:txBody>
      </p:sp>
    </p:spTree>
    <p:extLst>
      <p:ext uri="{BB962C8B-B14F-4D97-AF65-F5344CB8AC3E}">
        <p14:creationId xmlns:p14="http://schemas.microsoft.com/office/powerpoint/2010/main" val="1881270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EC2D6DD8-FAD6-401D-9DE6-71DD04C980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3" name="Color">
              <a:extLst>
                <a:ext uri="{FF2B5EF4-FFF2-40B4-BE49-F238E27FC236}">
                  <a16:creationId xmlns:a16="http://schemas.microsoft.com/office/drawing/2014/main" id="{1BAD33E9-3181-4B0F-B82D-384777D81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Color">
              <a:extLst>
                <a:ext uri="{FF2B5EF4-FFF2-40B4-BE49-F238E27FC236}">
                  <a16:creationId xmlns:a16="http://schemas.microsoft.com/office/drawing/2014/main" id="{CF64871D-491F-4731-8BF2-391FF2F06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7" name="Freeform: Shape 2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pic>
        <p:nvPicPr>
          <p:cNvPr id="2" name="Picture 1">
            <a:extLst>
              <a:ext uri="{FF2B5EF4-FFF2-40B4-BE49-F238E27FC236}">
                <a16:creationId xmlns:a16="http://schemas.microsoft.com/office/drawing/2014/main" id="{429294A4-8DA8-42F1-8F3C-55A5E6D710B2}"/>
              </a:ext>
            </a:extLst>
          </p:cNvPr>
          <p:cNvPicPr>
            <a:picLocks noChangeAspect="1"/>
          </p:cNvPicPr>
          <p:nvPr/>
        </p:nvPicPr>
        <p:blipFill rotWithShape="1">
          <a:blip r:embed="rId2"/>
          <a:srcRect l="18461" r="550"/>
          <a:stretch/>
        </p:blipFill>
        <p:spPr>
          <a:xfrm>
            <a:off x="643130" y="598259"/>
            <a:ext cx="10889442" cy="5680742"/>
          </a:xfrm>
          <a:prstGeom prst="rect">
            <a:avLst/>
          </a:prstGeom>
        </p:spPr>
      </p:pic>
    </p:spTree>
    <p:extLst>
      <p:ext uri="{BB962C8B-B14F-4D97-AF65-F5344CB8AC3E}">
        <p14:creationId xmlns:p14="http://schemas.microsoft.com/office/powerpoint/2010/main" val="1128119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0DA62B-E4DE-4C32-92E5-006C703FB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28AA4495-3561-4878-9AC5-2780BB7ED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2304EAF7-7F7E-4023-A9F4-2C8F16B9A5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C3A8117-CC43-42DA-9047-EAC354FCD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9009B48D-DF0C-44D3-A56A-9E4752514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Isosceles Triangle 6">
            <a:extLst>
              <a:ext uri="{FF2B5EF4-FFF2-40B4-BE49-F238E27FC236}">
                <a16:creationId xmlns:a16="http://schemas.microsoft.com/office/drawing/2014/main" id="{ECA38587-11E0-4B2C-BF6E-1D016AFD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sosceles Triangle 7">
            <a:extLst>
              <a:ext uri="{FF2B5EF4-FFF2-40B4-BE49-F238E27FC236}">
                <a16:creationId xmlns:a16="http://schemas.microsoft.com/office/drawing/2014/main" id="{27D4D413-66E5-4C09-A41D-FCC884867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 name="Table 8">
            <a:extLst>
              <a:ext uri="{FF2B5EF4-FFF2-40B4-BE49-F238E27FC236}">
                <a16:creationId xmlns:a16="http://schemas.microsoft.com/office/drawing/2014/main" id="{E677ACFD-C6A9-4D3E-8299-B4DB05DD5F9B}"/>
              </a:ext>
            </a:extLst>
          </p:cNvPr>
          <p:cNvGraphicFramePr>
            <a:graphicFrameLocks noGrp="1"/>
          </p:cNvGraphicFramePr>
          <p:nvPr>
            <p:extLst>
              <p:ext uri="{D42A27DB-BD31-4B8C-83A1-F6EECF244321}">
                <p14:modId xmlns:p14="http://schemas.microsoft.com/office/powerpoint/2010/main" val="2878477999"/>
              </p:ext>
            </p:extLst>
          </p:nvPr>
        </p:nvGraphicFramePr>
        <p:xfrm>
          <a:off x="643467" y="655517"/>
          <a:ext cx="10905069" cy="5851270"/>
        </p:xfrm>
        <a:graphic>
          <a:graphicData uri="http://schemas.openxmlformats.org/drawingml/2006/table">
            <a:tbl>
              <a:tblPr/>
              <a:tblGrid>
                <a:gridCol w="2092513">
                  <a:extLst>
                    <a:ext uri="{9D8B030D-6E8A-4147-A177-3AD203B41FA5}">
                      <a16:colId xmlns:a16="http://schemas.microsoft.com/office/drawing/2014/main" val="3121532915"/>
                    </a:ext>
                  </a:extLst>
                </a:gridCol>
                <a:gridCol w="2529662">
                  <a:extLst>
                    <a:ext uri="{9D8B030D-6E8A-4147-A177-3AD203B41FA5}">
                      <a16:colId xmlns:a16="http://schemas.microsoft.com/office/drawing/2014/main" val="2958429828"/>
                    </a:ext>
                  </a:extLst>
                </a:gridCol>
                <a:gridCol w="2092513">
                  <a:extLst>
                    <a:ext uri="{9D8B030D-6E8A-4147-A177-3AD203B41FA5}">
                      <a16:colId xmlns:a16="http://schemas.microsoft.com/office/drawing/2014/main" val="2916823193"/>
                    </a:ext>
                  </a:extLst>
                </a:gridCol>
                <a:gridCol w="1517084">
                  <a:extLst>
                    <a:ext uri="{9D8B030D-6E8A-4147-A177-3AD203B41FA5}">
                      <a16:colId xmlns:a16="http://schemas.microsoft.com/office/drawing/2014/main" val="1293367880"/>
                    </a:ext>
                  </a:extLst>
                </a:gridCol>
                <a:gridCol w="738692">
                  <a:extLst>
                    <a:ext uri="{9D8B030D-6E8A-4147-A177-3AD203B41FA5}">
                      <a16:colId xmlns:a16="http://schemas.microsoft.com/office/drawing/2014/main" val="1319054648"/>
                    </a:ext>
                  </a:extLst>
                </a:gridCol>
                <a:gridCol w="1131233">
                  <a:extLst>
                    <a:ext uri="{9D8B030D-6E8A-4147-A177-3AD203B41FA5}">
                      <a16:colId xmlns:a16="http://schemas.microsoft.com/office/drawing/2014/main" val="1982624025"/>
                    </a:ext>
                  </a:extLst>
                </a:gridCol>
                <a:gridCol w="803372">
                  <a:extLst>
                    <a:ext uri="{9D8B030D-6E8A-4147-A177-3AD203B41FA5}">
                      <a16:colId xmlns:a16="http://schemas.microsoft.com/office/drawing/2014/main" val="1064514315"/>
                    </a:ext>
                  </a:extLst>
                </a:gridCol>
              </a:tblGrid>
              <a:tr h="402891">
                <a:tc>
                  <a:txBody>
                    <a:bodyPr/>
                    <a:lstStyle/>
                    <a:p>
                      <a:pPr algn="l" fontAlgn="b">
                        <a:spcBef>
                          <a:spcPts val="0"/>
                        </a:spcBef>
                        <a:spcAft>
                          <a:spcPts val="0"/>
                        </a:spcAft>
                      </a:pPr>
                      <a:r>
                        <a:rPr lang="en-US" sz="1100" b="0" i="0" u="none" strike="noStrike" dirty="0">
                          <a:solidFill>
                            <a:srgbClr val="000000"/>
                          </a:solidFill>
                          <a:effectLst/>
                          <a:latin typeface="Calibri" panose="020F0502020204030204" pitchFamily="34" charset="0"/>
                        </a:rPr>
                        <a:t>Column Name</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1100" b="0" i="0" u="none" strike="noStrike" dirty="0">
                          <a:solidFill>
                            <a:srgbClr val="000000"/>
                          </a:solidFill>
                          <a:effectLst/>
                          <a:latin typeface="Calibri" panose="020F0502020204030204" pitchFamily="34" charset="0"/>
                        </a:rPr>
                        <a:t>Description</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1100" b="0" i="0" u="none" strike="noStrike" dirty="0">
                          <a:solidFill>
                            <a:srgbClr val="000000"/>
                          </a:solidFill>
                          <a:effectLst/>
                          <a:latin typeface="Calibri" panose="020F0502020204030204" pitchFamily="34" charset="0"/>
                        </a:rPr>
                        <a:t>dataStatus</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1100" b="0" i="0" u="none" strike="noStrike" dirty="0">
                          <a:solidFill>
                            <a:srgbClr val="000000"/>
                          </a:solidFill>
                          <a:effectLst/>
                          <a:latin typeface="Calibri" panose="020F0502020204030204" pitchFamily="34" charset="0"/>
                        </a:rPr>
                        <a:t>Table Column Name</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1100" b="0" i="0" u="none" strike="noStrike" dirty="0">
                          <a:solidFill>
                            <a:srgbClr val="000000"/>
                          </a:solidFill>
                          <a:effectLst/>
                          <a:latin typeface="Calibri" panose="020F0502020204030204" pitchFamily="34" charset="0"/>
                        </a:rPr>
                        <a:t>Data Type</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1100" b="0" i="0" u="none" strike="noStrike" dirty="0">
                          <a:solidFill>
                            <a:srgbClr val="000000"/>
                          </a:solidFill>
                          <a:effectLst/>
                          <a:latin typeface="Calibri" panose="020F0502020204030204" pitchFamily="34" charset="0"/>
                        </a:rPr>
                        <a:t>Data Type Detail Group</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1100" b="0" i="0" u="none" strike="noStrike" dirty="0">
                          <a:solidFill>
                            <a:srgbClr val="000000"/>
                          </a:solidFill>
                          <a:effectLst/>
                          <a:latin typeface="Calibri" panose="020F0502020204030204" pitchFamily="34" charset="0"/>
                        </a:rPr>
                        <a:t>Data Type Renewable</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891934017"/>
                  </a:ext>
                </a:extLst>
              </a:tr>
              <a:tr h="253011">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residentialCapacityWind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Residential Capacity for Photovoltiac</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residentialCapacityWind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res_cap_wind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Number</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Residential</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212295"/>
                  </a:ext>
                </a:extLst>
              </a:tr>
              <a:tr h="253011">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commercialCapacityWind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Commercial Capacity for Photovoltiac</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commercialCapacityWind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com_cap_wind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Number</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Commercial</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5194223"/>
                  </a:ext>
                </a:extLst>
              </a:tr>
              <a:tr h="253011">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industrialCapacityWind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Industrial Capacity for Photovoltiac</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industrialCapacityWind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ind_cap_wind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Number</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Industrial</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5683278"/>
                  </a:ext>
                </a:extLst>
              </a:tr>
              <a:tr h="445713">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transportationCapacityWind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Transportation Capacity for Photovoltiac</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transportationCapacityWind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tran_cap_wind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Number</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Transportation</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1373715"/>
                  </a:ext>
                </a:extLst>
              </a:tr>
              <a:tr h="253011">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totalCapacityWind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Total Capacity for Photovoltiac</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totalCapacityWind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total_cap_wind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Number</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Total</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2740367"/>
                  </a:ext>
                </a:extLst>
              </a:tr>
              <a:tr h="253011">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residentialCustomerWind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Residential Customer for Photovoltiac</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residentialCustomerWind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res_cust_wind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Number</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Residential</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378310"/>
                  </a:ext>
                </a:extLst>
              </a:tr>
              <a:tr h="445713">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commercialCustomerWind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Commercial Customer for Photovoltiac</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commercialCustomerWind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com_cust_wind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Number</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Commercial</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1780777"/>
                  </a:ext>
                </a:extLst>
              </a:tr>
              <a:tr h="253011">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industrialCustomerWind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Industrial Customer for Photovoltiac</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industrialCustomerWind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ind_cust_wind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Number</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Industrial</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3206298"/>
                  </a:ext>
                </a:extLst>
              </a:tr>
              <a:tr h="445713">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transportationCustomerWind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Transportation Customer for Photovoltiac</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transportationCustomerWind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tran_cust_wind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Number</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Transportation</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305496"/>
                          </a:solidFill>
                          <a:effectLst/>
                          <a:latin typeface="Calibri" panose="020F0502020204030204" pitchFamily="34" charset="0"/>
                        </a:rPr>
                        <a:t>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1117663"/>
                  </a:ext>
                </a:extLst>
              </a:tr>
              <a:tr h="253011">
                <a:tc>
                  <a:txBody>
                    <a:bodyPr/>
                    <a:lstStyle/>
                    <a:p>
                      <a:pPr algn="l" fontAlgn="b">
                        <a:spcBef>
                          <a:spcPts val="0"/>
                        </a:spcBef>
                        <a:spcAft>
                          <a:spcPts val="0"/>
                        </a:spcAft>
                      </a:pPr>
                      <a:r>
                        <a:rPr lang="en-US" sz="1300" b="1" i="0" u="none" strike="noStrike" dirty="0">
                          <a:solidFill>
                            <a:srgbClr val="305496"/>
                          </a:solidFill>
                          <a:effectLst/>
                          <a:latin typeface="Calibri" panose="020F0502020204030204" pitchFamily="34" charset="0"/>
                        </a:rPr>
                        <a:t>totalCustomerWind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1300" b="1" i="0" u="none" strike="noStrike" dirty="0">
                          <a:solidFill>
                            <a:srgbClr val="305496"/>
                          </a:solidFill>
                          <a:effectLst/>
                          <a:latin typeface="Calibri" panose="020F0502020204030204" pitchFamily="34" charset="0"/>
                        </a:rPr>
                        <a:t>Total Customer for 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1300" b="1" i="0" u="none" strike="noStrike" dirty="0">
                          <a:solidFill>
                            <a:srgbClr val="305496"/>
                          </a:solidFill>
                          <a:effectLst/>
                          <a:latin typeface="Calibri" panose="020F0502020204030204" pitchFamily="34" charset="0"/>
                        </a:rPr>
                        <a:t>totalCustomerWind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1300" b="1" i="0" u="none" strike="noStrike" dirty="0">
                          <a:solidFill>
                            <a:srgbClr val="305496"/>
                          </a:solidFill>
                          <a:effectLst/>
                          <a:latin typeface="Calibri" panose="020F0502020204030204" pitchFamily="34" charset="0"/>
                        </a:rPr>
                        <a:t>total_cust_wind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1300" b="1" i="0" u="none" strike="noStrike" dirty="0">
                          <a:solidFill>
                            <a:srgbClr val="305496"/>
                          </a:solidFill>
                          <a:effectLst/>
                          <a:latin typeface="Calibri" panose="020F0502020204030204" pitchFamily="34" charset="0"/>
                        </a:rPr>
                        <a:t>Number</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1300" b="1" i="0" u="none" strike="noStrike" dirty="0">
                          <a:solidFill>
                            <a:srgbClr val="305496"/>
                          </a:solidFill>
                          <a:effectLst/>
                          <a:latin typeface="Calibri" panose="020F0502020204030204" pitchFamily="34" charset="0"/>
                        </a:rPr>
                        <a:t>Total</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1300" b="1" i="0" u="none" strike="noStrike" dirty="0">
                          <a:solidFill>
                            <a:srgbClr val="305496"/>
                          </a:solidFill>
                          <a:effectLst/>
                          <a:latin typeface="Calibri" panose="020F0502020204030204" pitchFamily="34" charset="0"/>
                        </a:rPr>
                        <a:t>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944855657"/>
                  </a:ext>
                </a:extLst>
              </a:tr>
              <a:tr h="445713">
                <a:tc>
                  <a:txBody>
                    <a:bodyPr/>
                    <a:lstStyle/>
                    <a:p>
                      <a:pPr algn="l" fontAlgn="b">
                        <a:spcBef>
                          <a:spcPts val="0"/>
                        </a:spcBef>
                        <a:spcAft>
                          <a:spcPts val="0"/>
                        </a:spcAft>
                      </a:pPr>
                      <a:r>
                        <a:rPr lang="en-US" sz="1300" b="0" i="0" u="none" strike="noStrike" dirty="0" err="1">
                          <a:solidFill>
                            <a:srgbClr val="000000"/>
                          </a:solidFill>
                          <a:effectLst/>
                          <a:latin typeface="Calibri" panose="020F0502020204030204" pitchFamily="34" charset="0"/>
                        </a:rPr>
                        <a:t>residentialSoldBackWind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Residential Soldback for 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residentialSoldBackWind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res_soldback_wind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Number</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Soldback-Residential</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0246316"/>
                  </a:ext>
                </a:extLst>
              </a:tr>
              <a:tr h="445713">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commercialSoldBackWind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Commercial Soldback for 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commercialSoldBackWind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com_soldback_wind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Number</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Soldback-Commercial</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9874389"/>
                  </a:ext>
                </a:extLst>
              </a:tr>
              <a:tr h="445713">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industrialSoldBackWind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Industrial Soldback for 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industrialSoldBackWind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ind_soldback_wind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Number</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Soldback-Industrial</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5126200"/>
                  </a:ext>
                </a:extLst>
              </a:tr>
              <a:tr h="445713">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transportationSoldBackWind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Transportation Soldback for 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transportationSoldBackWind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tran_soldback_wind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Number</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Soldback-Transportation</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9225028"/>
                  </a:ext>
                </a:extLst>
              </a:tr>
              <a:tr h="253011">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totalSoldBackWind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Total Soldback for 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totalSoldBackWind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total_soldback_wind</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Number</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a:solidFill>
                            <a:srgbClr val="000000"/>
                          </a:solidFill>
                          <a:effectLst/>
                          <a:latin typeface="Calibri" panose="020F0502020204030204" pitchFamily="34" charset="0"/>
                        </a:rPr>
                        <a:t>Soldback-Total</a:t>
                      </a:r>
                      <a:endParaRPr lang="en-US" sz="2500" b="0" i="0" u="none" strike="noStrike">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300" b="0" i="0" u="none" strike="noStrike" dirty="0">
                          <a:solidFill>
                            <a:srgbClr val="000000"/>
                          </a:solidFill>
                          <a:effectLst/>
                          <a:latin typeface="Calibri" panose="020F0502020204030204" pitchFamily="34" charset="0"/>
                        </a:rPr>
                        <a:t>Wind</a:t>
                      </a:r>
                      <a:endParaRPr lang="en-US" sz="2500" b="0" i="0" u="none" strike="noStrike" dirty="0">
                        <a:effectLst/>
                        <a:latin typeface="Arial" panose="020B0604020202020204" pitchFamily="34" charset="0"/>
                      </a:endParaRPr>
                    </a:p>
                  </a:txBody>
                  <a:tcPr marL="8921" marR="8921" marT="89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9414347"/>
                  </a:ext>
                </a:extLst>
              </a:tr>
            </a:tbl>
          </a:graphicData>
        </a:graphic>
      </p:graphicFrame>
    </p:spTree>
    <p:extLst>
      <p:ext uri="{BB962C8B-B14F-4D97-AF65-F5344CB8AC3E}">
        <p14:creationId xmlns:p14="http://schemas.microsoft.com/office/powerpoint/2010/main" val="2548248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3575A-35E7-494E-9EDC-BE36E1209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F084FEC9-934B-40A0-880B-A517F58D9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CFE508A-8DA8-4179-B4D1-A7D131802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1C93A6-3221-4920-92E8-A735E14B2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15C86246-04D9-4C36-A5A7-1CD923669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Isosceles Triangle 6">
            <a:extLst>
              <a:ext uri="{FF2B5EF4-FFF2-40B4-BE49-F238E27FC236}">
                <a16:creationId xmlns:a16="http://schemas.microsoft.com/office/drawing/2014/main" id="{CDCDE56F-05D5-4944-A59D-0C7DFB16E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02197C98-C7A3-42CB-A40F-E4094248B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48D0AD4F-9DDF-4FC4-9ECF-4E8DA56EDC4D}"/>
              </a:ext>
            </a:extLst>
          </p:cNvPr>
          <p:cNvGraphicFramePr>
            <a:graphicFrameLocks noGrp="1"/>
          </p:cNvGraphicFramePr>
          <p:nvPr>
            <p:extLst>
              <p:ext uri="{D42A27DB-BD31-4B8C-83A1-F6EECF244321}">
                <p14:modId xmlns:p14="http://schemas.microsoft.com/office/powerpoint/2010/main" val="2880523948"/>
              </p:ext>
            </p:extLst>
          </p:nvPr>
        </p:nvGraphicFramePr>
        <p:xfrm>
          <a:off x="1403187" y="643467"/>
          <a:ext cx="9385630" cy="5571091"/>
        </p:xfrm>
        <a:graphic>
          <a:graphicData uri="http://schemas.openxmlformats.org/drawingml/2006/table">
            <a:tbl>
              <a:tblPr firstRow="1" bandRow="1"/>
              <a:tblGrid>
                <a:gridCol w="1978908">
                  <a:extLst>
                    <a:ext uri="{9D8B030D-6E8A-4147-A177-3AD203B41FA5}">
                      <a16:colId xmlns:a16="http://schemas.microsoft.com/office/drawing/2014/main" val="4144058553"/>
                    </a:ext>
                  </a:extLst>
                </a:gridCol>
                <a:gridCol w="1989329">
                  <a:extLst>
                    <a:ext uri="{9D8B030D-6E8A-4147-A177-3AD203B41FA5}">
                      <a16:colId xmlns:a16="http://schemas.microsoft.com/office/drawing/2014/main" val="3567820669"/>
                    </a:ext>
                  </a:extLst>
                </a:gridCol>
                <a:gridCol w="1550913">
                  <a:extLst>
                    <a:ext uri="{9D8B030D-6E8A-4147-A177-3AD203B41FA5}">
                      <a16:colId xmlns:a16="http://schemas.microsoft.com/office/drawing/2014/main" val="3695971827"/>
                    </a:ext>
                  </a:extLst>
                </a:gridCol>
                <a:gridCol w="1176479">
                  <a:extLst>
                    <a:ext uri="{9D8B030D-6E8A-4147-A177-3AD203B41FA5}">
                      <a16:colId xmlns:a16="http://schemas.microsoft.com/office/drawing/2014/main" val="2312099898"/>
                    </a:ext>
                  </a:extLst>
                </a:gridCol>
                <a:gridCol w="540788">
                  <a:extLst>
                    <a:ext uri="{9D8B030D-6E8A-4147-A177-3AD203B41FA5}">
                      <a16:colId xmlns:a16="http://schemas.microsoft.com/office/drawing/2014/main" val="1796669282"/>
                    </a:ext>
                  </a:extLst>
                </a:gridCol>
                <a:gridCol w="1109314">
                  <a:extLst>
                    <a:ext uri="{9D8B030D-6E8A-4147-A177-3AD203B41FA5}">
                      <a16:colId xmlns:a16="http://schemas.microsoft.com/office/drawing/2014/main" val="4220282298"/>
                    </a:ext>
                  </a:extLst>
                </a:gridCol>
                <a:gridCol w="1039899">
                  <a:extLst>
                    <a:ext uri="{9D8B030D-6E8A-4147-A177-3AD203B41FA5}">
                      <a16:colId xmlns:a16="http://schemas.microsoft.com/office/drawing/2014/main" val="3049798175"/>
                    </a:ext>
                  </a:extLst>
                </a:gridCol>
              </a:tblGrid>
              <a:tr h="165991">
                <a:tc>
                  <a:txBody>
                    <a:bodyPr/>
                    <a:lstStyle/>
                    <a:p>
                      <a:pPr algn="l" fontAlgn="b">
                        <a:spcBef>
                          <a:spcPts val="0"/>
                        </a:spcBef>
                        <a:spcAft>
                          <a:spcPts val="0"/>
                        </a:spcAft>
                      </a:pPr>
                      <a:r>
                        <a:rPr lang="en-US" sz="800" b="0" i="0" u="none" strike="noStrike">
                          <a:solidFill>
                            <a:srgbClr val="000000"/>
                          </a:solidFill>
                          <a:effectLst/>
                          <a:latin typeface="Calibri" panose="020F0502020204030204" pitchFamily="34" charset="0"/>
                        </a:rPr>
                        <a:t>Column Name</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800" b="0" i="0" u="none" strike="noStrike">
                          <a:solidFill>
                            <a:srgbClr val="000000"/>
                          </a:solidFill>
                          <a:effectLst/>
                          <a:latin typeface="Calibri" panose="020F0502020204030204" pitchFamily="34" charset="0"/>
                        </a:rPr>
                        <a:t>Description</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800" b="0" i="0" u="none" strike="noStrike" dirty="0">
                          <a:solidFill>
                            <a:srgbClr val="000000"/>
                          </a:solidFill>
                          <a:effectLst/>
                          <a:latin typeface="Calibri" panose="020F0502020204030204" pitchFamily="34" charset="0"/>
                        </a:rPr>
                        <a:t>dataStatus</a:t>
                      </a:r>
                      <a:endParaRPr lang="en-US" sz="1800" b="0" i="0" u="none" strike="noStrike" dirty="0">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800" b="0" i="0" u="none" strike="noStrike">
                          <a:solidFill>
                            <a:srgbClr val="000000"/>
                          </a:solidFill>
                          <a:effectLst/>
                          <a:latin typeface="Calibri" panose="020F0502020204030204" pitchFamily="34" charset="0"/>
                        </a:rPr>
                        <a:t>Table Column Name</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800" b="0" i="0" u="none" strike="noStrike">
                          <a:solidFill>
                            <a:srgbClr val="000000"/>
                          </a:solidFill>
                          <a:effectLst/>
                          <a:latin typeface="Calibri" panose="020F0502020204030204" pitchFamily="34" charset="0"/>
                        </a:rPr>
                        <a:t>Data Type</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800" b="0" i="0" u="none" strike="noStrike">
                          <a:solidFill>
                            <a:srgbClr val="000000"/>
                          </a:solidFill>
                          <a:effectLst/>
                          <a:latin typeface="Calibri" panose="020F0502020204030204" pitchFamily="34" charset="0"/>
                        </a:rPr>
                        <a:t>Data Type Detail Group</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800" b="0" i="0" u="none" strike="noStrike">
                          <a:solidFill>
                            <a:srgbClr val="000000"/>
                          </a:solidFill>
                          <a:effectLst/>
                          <a:latin typeface="Calibri" panose="020F0502020204030204" pitchFamily="34" charset="0"/>
                        </a:rPr>
                        <a:t>Data Type Renewable</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540362250"/>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residentialCapacityOther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 Capacity for Wind</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residentialCapacityOther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res_cap_other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1538870"/>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commercialCapacityOther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 Capacity for Wind</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commercialCapacityOther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com_cap_other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8752441"/>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industrialCapacityOther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 Capacity for Wind</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industrialCapacityOther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ind_cap_other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2718585"/>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transportationCapacityOther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 Capacity for Wind</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transportationCapacityOther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tran_cap_other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0421818"/>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totalCapacityOther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 Capacity for Wind</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totalCapacityOther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total_cap_other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476803"/>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residentialCustomerOther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 Customer for Wind</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residentialCustomerOther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res_cust_other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3703952"/>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commercialCustomerOther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 Customer for Wind</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commercialCustomerOther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com_cust_other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3486600"/>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industrialCustomerOther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 Customer for Wind</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industrialCustomerOther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ind_cust_other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2619406"/>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transportationCustomerOther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 Customer for Wind</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transportationCustomerOther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tran_cust_other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4351649"/>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totalCustomerOther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 Customer 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totalCustomerOther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total_cust_other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1673033"/>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residentialSoldBackOther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 SoldBack 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residentialSoldBackOther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res_soldback_other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0678529"/>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commercialSoldBackOther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 SoldBack 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commercialSoldBackOther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com_soldback_other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7253862"/>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industrialSoldBackOther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 SoldBack 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industrialSoldBackOther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ind_soldback_other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341443"/>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transportationSoldBackOther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 SoldBack 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transportationSoldBackOther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tran_soldback_other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7632664"/>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totalSoldBackOther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 SoldBack 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totalSoldBackOther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total_soldback_other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Other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6999842"/>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residentialCapacityAll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 Capacity 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residentialCapacityAll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res_cap_all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Capacity</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5450090"/>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commercialCapacityAll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 Capacity 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commercialCapacityAll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com_cap_all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Capacity</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559966"/>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industrialCapacityAll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 Capacity 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industrialCapacityAll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ind_cap_all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Capacity</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8827497"/>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transportationCapacityAll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 Capacity 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transportationCapacityAll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trans_cap_all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Capacity</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2345895"/>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totalCapacityAll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 Capacity 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totalCapacityAll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total_cap_all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Capacity</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extLst>
                  <a:ext uri="{0D108BD9-81ED-4DB2-BD59-A6C34878D82A}">
                    <a16:rowId xmlns:a16="http://schemas.microsoft.com/office/drawing/2014/main" val="631046251"/>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residentialCustomerAll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 Customer 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residentialCustomerAll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res_cust_all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Customer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745800"/>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commercialCustomerAll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 Customer 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commercialCustomerAll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com_cust_all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Customer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5428066"/>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industrialCustomerAll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 Customer 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industrialCustomerAll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ind_cust_all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Customer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953397"/>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transportationCustomerAll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 Customer 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transportationCustomerAll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tran_cust_all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Customer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6015620"/>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totalCustomerAll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 Customer 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totalCustomerAll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total_custall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Customer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extLst>
                  <a:ext uri="{0D108BD9-81ED-4DB2-BD59-A6C34878D82A}">
                    <a16:rowId xmlns:a16="http://schemas.microsoft.com/office/drawing/2014/main" val="1679407268"/>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residentialSoldBackAll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 SoldBack 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residentialSoldBackAll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res_soldback_all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Residential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Soldback</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6503515"/>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commercialSoldBackAll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 SoldBack 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commercialSoldBackAll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com_soldback_all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Commercial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Soldback</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3026669"/>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industrialSoldBackAll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 SoldBack 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industrialSoldBackAll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ind_soldback_all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Industrial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Soldback</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8789538"/>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transportationSoldBackAll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 SoldBack 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transportationSoldBackAll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tran_soldback_all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Transportation</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Soldback</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7370027"/>
                  </a:ext>
                </a:extLst>
              </a:tr>
              <a:tr h="180170">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totalSoldBackAll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 SoldBack 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totalSoldBackAll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total_soldback_all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Number</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Total</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spcBef>
                          <a:spcPts val="0"/>
                        </a:spcBef>
                        <a:spcAft>
                          <a:spcPts val="0"/>
                        </a:spcAft>
                      </a:pPr>
                      <a:r>
                        <a:rPr lang="en-US" sz="900" b="0" i="0" u="none" strike="noStrike">
                          <a:solidFill>
                            <a:srgbClr val="000000"/>
                          </a:solidFill>
                          <a:effectLst/>
                          <a:latin typeface="Calibri" panose="020F0502020204030204" pitchFamily="34" charset="0"/>
                        </a:rPr>
                        <a:t>Soldback</a:t>
                      </a:r>
                      <a:endParaRPr lang="en-US" sz="1800" b="0" i="0" u="none" strike="noStrike">
                        <a:effectLst/>
                        <a:latin typeface="Arial" panose="020B0604020202020204" pitchFamily="34" charset="0"/>
                      </a:endParaRPr>
                    </a:p>
                  </a:txBody>
                  <a:tcPr marL="4357" marR="4357" marT="43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extLst>
                  <a:ext uri="{0D108BD9-81ED-4DB2-BD59-A6C34878D82A}">
                    <a16:rowId xmlns:a16="http://schemas.microsoft.com/office/drawing/2014/main" val="2333044334"/>
                  </a:ext>
                </a:extLst>
              </a:tr>
            </a:tbl>
          </a:graphicData>
        </a:graphic>
      </p:graphicFrame>
    </p:spTree>
    <p:extLst>
      <p:ext uri="{BB962C8B-B14F-4D97-AF65-F5344CB8AC3E}">
        <p14:creationId xmlns:p14="http://schemas.microsoft.com/office/powerpoint/2010/main" val="3205668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B453D8-8E3B-42ED-86C8-D40F537CB724}"/>
              </a:ext>
            </a:extLst>
          </p:cNvPr>
          <p:cNvPicPr>
            <a:picLocks noChangeAspect="1"/>
          </p:cNvPicPr>
          <p:nvPr/>
        </p:nvPicPr>
        <p:blipFill>
          <a:blip r:embed="rId2"/>
          <a:stretch>
            <a:fillRect/>
          </a:stretch>
        </p:blipFill>
        <p:spPr>
          <a:xfrm>
            <a:off x="457200" y="828675"/>
            <a:ext cx="2184399" cy="5500206"/>
          </a:xfrm>
          <a:prstGeom prst="rect">
            <a:avLst/>
          </a:prstGeom>
        </p:spPr>
      </p:pic>
      <p:pic>
        <p:nvPicPr>
          <p:cNvPr id="15" name="Picture 14">
            <a:extLst>
              <a:ext uri="{FF2B5EF4-FFF2-40B4-BE49-F238E27FC236}">
                <a16:creationId xmlns:a16="http://schemas.microsoft.com/office/drawing/2014/main" id="{62B74BA2-5D6A-402C-AC8F-BCF7D562ADAA}"/>
              </a:ext>
            </a:extLst>
          </p:cNvPr>
          <p:cNvPicPr>
            <a:picLocks noChangeAspect="1"/>
          </p:cNvPicPr>
          <p:nvPr/>
        </p:nvPicPr>
        <p:blipFill>
          <a:blip r:embed="rId3"/>
          <a:stretch>
            <a:fillRect/>
          </a:stretch>
        </p:blipFill>
        <p:spPr>
          <a:xfrm>
            <a:off x="2522690" y="1741035"/>
            <a:ext cx="1661178" cy="4355180"/>
          </a:xfrm>
          <a:prstGeom prst="rect">
            <a:avLst/>
          </a:prstGeom>
        </p:spPr>
      </p:pic>
      <p:pic>
        <p:nvPicPr>
          <p:cNvPr id="11" name="Picture 10">
            <a:extLst>
              <a:ext uri="{FF2B5EF4-FFF2-40B4-BE49-F238E27FC236}">
                <a16:creationId xmlns:a16="http://schemas.microsoft.com/office/drawing/2014/main" id="{378D66B3-3752-4BB7-AE51-F7B1EC597E87}"/>
              </a:ext>
            </a:extLst>
          </p:cNvPr>
          <p:cNvPicPr>
            <a:picLocks noChangeAspect="1"/>
          </p:cNvPicPr>
          <p:nvPr/>
        </p:nvPicPr>
        <p:blipFill>
          <a:blip r:embed="rId4"/>
          <a:stretch>
            <a:fillRect/>
          </a:stretch>
        </p:blipFill>
        <p:spPr>
          <a:xfrm>
            <a:off x="4183868" y="1661331"/>
            <a:ext cx="2361981" cy="4767960"/>
          </a:xfrm>
          <a:prstGeom prst="rect">
            <a:avLst/>
          </a:prstGeom>
        </p:spPr>
      </p:pic>
      <p:pic>
        <p:nvPicPr>
          <p:cNvPr id="13" name="Picture 12">
            <a:extLst>
              <a:ext uri="{FF2B5EF4-FFF2-40B4-BE49-F238E27FC236}">
                <a16:creationId xmlns:a16="http://schemas.microsoft.com/office/drawing/2014/main" id="{A1D02E54-3101-4ABA-A140-35703CF2FCAE}"/>
              </a:ext>
            </a:extLst>
          </p:cNvPr>
          <p:cNvPicPr>
            <a:picLocks noChangeAspect="1"/>
          </p:cNvPicPr>
          <p:nvPr/>
        </p:nvPicPr>
        <p:blipFill>
          <a:blip r:embed="rId5"/>
          <a:stretch>
            <a:fillRect/>
          </a:stretch>
        </p:blipFill>
        <p:spPr>
          <a:xfrm>
            <a:off x="6568559" y="3549269"/>
            <a:ext cx="2641332" cy="2836120"/>
          </a:xfrm>
          <a:prstGeom prst="rect">
            <a:avLst/>
          </a:prstGeom>
        </p:spPr>
      </p:pic>
      <p:pic>
        <p:nvPicPr>
          <p:cNvPr id="7" name="Picture 6">
            <a:extLst>
              <a:ext uri="{FF2B5EF4-FFF2-40B4-BE49-F238E27FC236}">
                <a16:creationId xmlns:a16="http://schemas.microsoft.com/office/drawing/2014/main" id="{9FF5EC8C-DE11-4CB0-953D-78D803E65557}"/>
              </a:ext>
            </a:extLst>
          </p:cNvPr>
          <p:cNvPicPr>
            <a:picLocks noChangeAspect="1"/>
          </p:cNvPicPr>
          <p:nvPr/>
        </p:nvPicPr>
        <p:blipFill>
          <a:blip r:embed="rId6"/>
          <a:stretch>
            <a:fillRect/>
          </a:stretch>
        </p:blipFill>
        <p:spPr>
          <a:xfrm>
            <a:off x="6434958" y="1668375"/>
            <a:ext cx="2560638" cy="1466850"/>
          </a:xfrm>
          <a:prstGeom prst="rect">
            <a:avLst/>
          </a:prstGeom>
        </p:spPr>
      </p:pic>
      <p:pic>
        <p:nvPicPr>
          <p:cNvPr id="9" name="Picture 8">
            <a:extLst>
              <a:ext uri="{FF2B5EF4-FFF2-40B4-BE49-F238E27FC236}">
                <a16:creationId xmlns:a16="http://schemas.microsoft.com/office/drawing/2014/main" id="{CA95E73C-157A-49C4-9F5C-5555C9A0B303}"/>
              </a:ext>
            </a:extLst>
          </p:cNvPr>
          <p:cNvPicPr>
            <a:picLocks noChangeAspect="1"/>
          </p:cNvPicPr>
          <p:nvPr/>
        </p:nvPicPr>
        <p:blipFill>
          <a:blip r:embed="rId7"/>
          <a:stretch>
            <a:fillRect/>
          </a:stretch>
        </p:blipFill>
        <p:spPr>
          <a:xfrm>
            <a:off x="9451940" y="1746057"/>
            <a:ext cx="2108200" cy="1466850"/>
          </a:xfrm>
          <a:prstGeom prst="rect">
            <a:avLst/>
          </a:prstGeom>
        </p:spPr>
      </p:pic>
      <p:pic>
        <p:nvPicPr>
          <p:cNvPr id="5" name="Picture 4">
            <a:extLst>
              <a:ext uri="{FF2B5EF4-FFF2-40B4-BE49-F238E27FC236}">
                <a16:creationId xmlns:a16="http://schemas.microsoft.com/office/drawing/2014/main" id="{AE5DDCE6-752C-428B-BA19-770F5530CAD8}"/>
              </a:ext>
            </a:extLst>
          </p:cNvPr>
          <p:cNvPicPr>
            <a:picLocks noChangeAspect="1"/>
          </p:cNvPicPr>
          <p:nvPr/>
        </p:nvPicPr>
        <p:blipFill>
          <a:blip r:embed="rId8"/>
          <a:stretch>
            <a:fillRect/>
          </a:stretch>
        </p:blipFill>
        <p:spPr>
          <a:xfrm>
            <a:off x="9109581" y="3828901"/>
            <a:ext cx="2953786" cy="2276856"/>
          </a:xfrm>
          <a:prstGeom prst="rect">
            <a:avLst/>
          </a:prstGeom>
        </p:spPr>
      </p:pic>
      <p:graphicFrame>
        <p:nvGraphicFramePr>
          <p:cNvPr id="4" name="Table 5">
            <a:extLst>
              <a:ext uri="{FF2B5EF4-FFF2-40B4-BE49-F238E27FC236}">
                <a16:creationId xmlns:a16="http://schemas.microsoft.com/office/drawing/2014/main" id="{89A37AFF-0BA0-41B9-9AEE-B882E1FEE4A4}"/>
              </a:ext>
            </a:extLst>
          </p:cNvPr>
          <p:cNvGraphicFramePr>
            <a:graphicFrameLocks noGrp="1"/>
          </p:cNvGraphicFramePr>
          <p:nvPr>
            <p:extLst>
              <p:ext uri="{D42A27DB-BD31-4B8C-83A1-F6EECF244321}">
                <p14:modId xmlns:p14="http://schemas.microsoft.com/office/powerpoint/2010/main" val="1536688090"/>
              </p:ext>
            </p:extLst>
          </p:nvPr>
        </p:nvGraphicFramePr>
        <p:xfrm>
          <a:off x="2032000" y="322867"/>
          <a:ext cx="8128000" cy="1338464"/>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888100010"/>
                    </a:ext>
                  </a:extLst>
                </a:gridCol>
              </a:tblGrid>
              <a:tr h="1338464">
                <a:tc>
                  <a:txBody>
                    <a:bodyPr/>
                    <a:lstStyle/>
                    <a:p>
                      <a:pPr algn="ctr"/>
                      <a:r>
                        <a:rPr lang="en-US" dirty="0"/>
                        <a:t>Postgres</a:t>
                      </a:r>
                    </a:p>
                    <a:p>
                      <a:pPr algn="ctr"/>
                      <a:r>
                        <a:rPr lang="en-US" dirty="0"/>
                        <a:t> Data base tables created used for my project.  Util Energy is the primary data source.  Wind and Solar Potential and US Population by state.  Then the merged the data into tables to be used in reporting.</a:t>
                      </a:r>
                    </a:p>
                  </a:txBody>
                  <a:tcPr/>
                </a:tc>
                <a:extLst>
                  <a:ext uri="{0D108BD9-81ED-4DB2-BD59-A6C34878D82A}">
                    <a16:rowId xmlns:a16="http://schemas.microsoft.com/office/drawing/2014/main" val="196835406"/>
                  </a:ext>
                </a:extLst>
              </a:tr>
            </a:tbl>
          </a:graphicData>
        </a:graphic>
      </p:graphicFrame>
    </p:spTree>
    <p:extLst>
      <p:ext uri="{BB962C8B-B14F-4D97-AF65-F5344CB8AC3E}">
        <p14:creationId xmlns:p14="http://schemas.microsoft.com/office/powerpoint/2010/main" val="3094301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BF08C11-ED34-4958-B72C-EEFD6180472A}"/>
              </a:ext>
            </a:extLst>
          </p:cNvPr>
          <p:cNvSpPr>
            <a:spLocks noGrp="1"/>
          </p:cNvSpPr>
          <p:nvPr>
            <p:ph type="ctrTitle"/>
          </p:nvPr>
        </p:nvSpPr>
        <p:spPr>
          <a:xfrm>
            <a:off x="3045368" y="2043663"/>
            <a:ext cx="6105194" cy="2031055"/>
          </a:xfrm>
        </p:spPr>
        <p:txBody>
          <a:bodyPr>
            <a:normAutofit/>
          </a:bodyPr>
          <a:lstStyle/>
          <a:p>
            <a:r>
              <a:rPr lang="en-US" dirty="0">
                <a:solidFill>
                  <a:srgbClr val="FFFFFF"/>
                </a:solidFill>
              </a:rPr>
              <a:t>Tableau Report Section</a:t>
            </a:r>
          </a:p>
        </p:txBody>
      </p:sp>
      <p:sp>
        <p:nvSpPr>
          <p:cNvPr id="3" name="Subtitle 2">
            <a:extLst>
              <a:ext uri="{FF2B5EF4-FFF2-40B4-BE49-F238E27FC236}">
                <a16:creationId xmlns:a16="http://schemas.microsoft.com/office/drawing/2014/main" id="{E9B46F0F-B9F5-4A31-ACA9-7E5EE3108CDD}"/>
              </a:ext>
            </a:extLst>
          </p:cNvPr>
          <p:cNvSpPr>
            <a:spLocks noGrp="1"/>
          </p:cNvSpPr>
          <p:nvPr>
            <p:ph type="subTitle" idx="1"/>
          </p:nvPr>
        </p:nvSpPr>
        <p:spPr>
          <a:xfrm>
            <a:off x="3045368" y="4074718"/>
            <a:ext cx="6105194" cy="682079"/>
          </a:xfrm>
        </p:spPr>
        <p:txBody>
          <a:bodyPr>
            <a:normAutofit/>
          </a:bodyPr>
          <a:lstStyle/>
          <a:p>
            <a:r>
              <a:rPr lang="en-US" dirty="0">
                <a:solidFill>
                  <a:srgbClr val="FFFFFF"/>
                </a:solidFill>
              </a:rPr>
              <a:t>Renewable Energy Story</a:t>
            </a:r>
          </a:p>
        </p:txBody>
      </p:sp>
    </p:spTree>
    <p:extLst>
      <p:ext uri="{BB962C8B-B14F-4D97-AF65-F5344CB8AC3E}">
        <p14:creationId xmlns:p14="http://schemas.microsoft.com/office/powerpoint/2010/main" val="261980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slide2" descr="Renewable Energy Story10">
            <a:extLst>
              <a:ext uri="{FF2B5EF4-FFF2-40B4-BE49-F238E27FC236}">
                <a16:creationId xmlns:a16="http://schemas.microsoft.com/office/drawing/2014/main" id="{8D0AB22A-8C2A-4E8F-AD43-C1AF8F868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3" name="Table 3">
            <a:extLst>
              <a:ext uri="{FF2B5EF4-FFF2-40B4-BE49-F238E27FC236}">
                <a16:creationId xmlns:a16="http://schemas.microsoft.com/office/drawing/2014/main" id="{639575E2-6A90-49AD-9FBA-6FC9B3E5F6D9}"/>
              </a:ext>
            </a:extLst>
          </p:cNvPr>
          <p:cNvGraphicFramePr>
            <a:graphicFrameLocks noGrp="1"/>
          </p:cNvGraphicFramePr>
          <p:nvPr>
            <p:extLst>
              <p:ext uri="{D42A27DB-BD31-4B8C-83A1-F6EECF244321}">
                <p14:modId xmlns:p14="http://schemas.microsoft.com/office/powerpoint/2010/main" val="2568135206"/>
              </p:ext>
            </p:extLst>
          </p:nvPr>
        </p:nvGraphicFramePr>
        <p:xfrm>
          <a:off x="1085850" y="800100"/>
          <a:ext cx="9963149" cy="706350"/>
        </p:xfrm>
        <a:graphic>
          <a:graphicData uri="http://schemas.openxmlformats.org/drawingml/2006/table">
            <a:tbl>
              <a:tblPr firstRow="1" bandRow="1">
                <a:tableStyleId>{5C22544A-7EE6-4342-B048-85BDC9FD1C3A}</a:tableStyleId>
              </a:tblPr>
              <a:tblGrid>
                <a:gridCol w="9963149">
                  <a:extLst>
                    <a:ext uri="{9D8B030D-6E8A-4147-A177-3AD203B41FA5}">
                      <a16:colId xmlns:a16="http://schemas.microsoft.com/office/drawing/2014/main" val="3859594677"/>
                    </a:ext>
                  </a:extLst>
                </a:gridCol>
              </a:tblGrid>
              <a:tr h="706350">
                <a:tc>
                  <a:txBody>
                    <a:bodyPr/>
                    <a:lstStyle/>
                    <a:p>
                      <a:pPr algn="ctr"/>
                      <a:r>
                        <a:rPr lang="en-US" sz="1600" dirty="0"/>
                        <a:t>Renewable energy in the united states is dominated by Solar energy.  The chart below combines both wind and solar energy.  California has exceeded every state in the use of renewable energy.</a:t>
                      </a:r>
                    </a:p>
                  </a:txBody>
                  <a:tcPr anchor="ctr"/>
                </a:tc>
                <a:extLst>
                  <a:ext uri="{0D108BD9-81ED-4DB2-BD59-A6C34878D82A}">
                    <a16:rowId xmlns:a16="http://schemas.microsoft.com/office/drawing/2014/main" val="22569096"/>
                  </a:ext>
                </a:extLst>
              </a:tr>
            </a:tbl>
          </a:graphicData>
        </a:graphic>
      </p:graphicFrame>
    </p:spTree>
    <p:extLst>
      <p:ext uri="{BB962C8B-B14F-4D97-AF65-F5344CB8AC3E}">
        <p14:creationId xmlns:p14="http://schemas.microsoft.com/office/powerpoint/2010/main" val="1563071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slide3" descr="Renewable Energy Story22">
            <a:extLst>
              <a:ext uri="{FF2B5EF4-FFF2-40B4-BE49-F238E27FC236}">
                <a16:creationId xmlns:a16="http://schemas.microsoft.com/office/drawing/2014/main" id="{C6DE5554-0F86-4D90-8BC6-C068C0A53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3">
            <a:extLst>
              <a:ext uri="{FF2B5EF4-FFF2-40B4-BE49-F238E27FC236}">
                <a16:creationId xmlns:a16="http://schemas.microsoft.com/office/drawing/2014/main" id="{D57E9079-EDD8-44D9-BB74-17CC7E5795E3}"/>
              </a:ext>
            </a:extLst>
          </p:cNvPr>
          <p:cNvGraphicFramePr>
            <a:graphicFrameLocks noGrp="1"/>
          </p:cNvGraphicFramePr>
          <p:nvPr>
            <p:extLst>
              <p:ext uri="{D42A27DB-BD31-4B8C-83A1-F6EECF244321}">
                <p14:modId xmlns:p14="http://schemas.microsoft.com/office/powerpoint/2010/main" val="3021425037"/>
              </p:ext>
            </p:extLst>
          </p:nvPr>
        </p:nvGraphicFramePr>
        <p:xfrm>
          <a:off x="1104900" y="876300"/>
          <a:ext cx="10020299" cy="693744"/>
        </p:xfrm>
        <a:graphic>
          <a:graphicData uri="http://schemas.openxmlformats.org/drawingml/2006/table">
            <a:tbl>
              <a:tblPr firstRow="1" bandRow="1">
                <a:tableStyleId>{5C22544A-7EE6-4342-B048-85BDC9FD1C3A}</a:tableStyleId>
              </a:tblPr>
              <a:tblGrid>
                <a:gridCol w="10020299">
                  <a:extLst>
                    <a:ext uri="{9D8B030D-6E8A-4147-A177-3AD203B41FA5}">
                      <a16:colId xmlns:a16="http://schemas.microsoft.com/office/drawing/2014/main" val="3599349719"/>
                    </a:ext>
                  </a:extLst>
                </a:gridCol>
              </a:tblGrid>
              <a:tr h="693744">
                <a:tc>
                  <a:txBody>
                    <a:bodyPr/>
                    <a:lstStyle/>
                    <a:p>
                      <a:pPr algn="ctr"/>
                      <a:r>
                        <a:rPr lang="en-US" dirty="0"/>
                        <a:t>Like solar energy California is the leader in wind energy.  The use of wind energy is used primarily in residential areas. </a:t>
                      </a:r>
                    </a:p>
                  </a:txBody>
                  <a:tcPr anchor="ctr"/>
                </a:tc>
                <a:extLst>
                  <a:ext uri="{0D108BD9-81ED-4DB2-BD59-A6C34878D82A}">
                    <a16:rowId xmlns:a16="http://schemas.microsoft.com/office/drawing/2014/main" val="2617966918"/>
                  </a:ext>
                </a:extLst>
              </a:tr>
            </a:tbl>
          </a:graphicData>
        </a:graphic>
      </p:graphicFrame>
    </p:spTree>
    <p:extLst>
      <p:ext uri="{BB962C8B-B14F-4D97-AF65-F5344CB8AC3E}">
        <p14:creationId xmlns:p14="http://schemas.microsoft.com/office/powerpoint/2010/main" val="3937749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slide4" descr="Renewable Energy Story11">
            <a:extLst>
              <a:ext uri="{FF2B5EF4-FFF2-40B4-BE49-F238E27FC236}">
                <a16:creationId xmlns:a16="http://schemas.microsoft.com/office/drawing/2014/main" id="{A457FD12-5D84-40C6-884C-B1F39E80E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564" y="457200"/>
            <a:ext cx="10247586" cy="5943600"/>
          </a:xfrm>
          <a:prstGeom prst="rect">
            <a:avLst/>
          </a:prstGeom>
        </p:spPr>
      </p:pic>
      <p:graphicFrame>
        <p:nvGraphicFramePr>
          <p:cNvPr id="2" name="Table 2">
            <a:extLst>
              <a:ext uri="{FF2B5EF4-FFF2-40B4-BE49-F238E27FC236}">
                <a16:creationId xmlns:a16="http://schemas.microsoft.com/office/drawing/2014/main" id="{93F25C4B-23E8-4B2D-9478-A1982C0E5BC6}"/>
              </a:ext>
            </a:extLst>
          </p:cNvPr>
          <p:cNvGraphicFramePr>
            <a:graphicFrameLocks noGrp="1"/>
          </p:cNvGraphicFramePr>
          <p:nvPr>
            <p:extLst>
              <p:ext uri="{D42A27DB-BD31-4B8C-83A1-F6EECF244321}">
                <p14:modId xmlns:p14="http://schemas.microsoft.com/office/powerpoint/2010/main" val="2767985135"/>
              </p:ext>
            </p:extLst>
          </p:nvPr>
        </p:nvGraphicFramePr>
        <p:xfrm>
          <a:off x="1000126" y="876300"/>
          <a:ext cx="9944100" cy="640080"/>
        </p:xfrm>
        <a:graphic>
          <a:graphicData uri="http://schemas.openxmlformats.org/drawingml/2006/table">
            <a:tbl>
              <a:tblPr firstRow="1" bandRow="1">
                <a:tableStyleId>{5C22544A-7EE6-4342-B048-85BDC9FD1C3A}</a:tableStyleId>
              </a:tblPr>
              <a:tblGrid>
                <a:gridCol w="9944100">
                  <a:extLst>
                    <a:ext uri="{9D8B030D-6E8A-4147-A177-3AD203B41FA5}">
                      <a16:colId xmlns:a16="http://schemas.microsoft.com/office/drawing/2014/main" val="3530423190"/>
                    </a:ext>
                  </a:extLst>
                </a:gridCol>
              </a:tblGrid>
              <a:tr h="533400">
                <a:tc>
                  <a:txBody>
                    <a:bodyPr/>
                    <a:lstStyle/>
                    <a:p>
                      <a:pPr algn="ctr"/>
                      <a:r>
                        <a:rPr lang="en-US" dirty="0"/>
                        <a:t>The chart below shows only solar or photovoltaic energy numbers.  The use of solar especially in residential areas has grown steadily the last ten years.</a:t>
                      </a:r>
                    </a:p>
                  </a:txBody>
                  <a:tcPr anchor="ctr"/>
                </a:tc>
                <a:extLst>
                  <a:ext uri="{0D108BD9-81ED-4DB2-BD59-A6C34878D82A}">
                    <a16:rowId xmlns:a16="http://schemas.microsoft.com/office/drawing/2014/main" val="1281113070"/>
                  </a:ext>
                </a:extLst>
              </a:tr>
            </a:tbl>
          </a:graphicData>
        </a:graphic>
      </p:graphicFrame>
    </p:spTree>
    <p:extLst>
      <p:ext uri="{BB962C8B-B14F-4D97-AF65-F5344CB8AC3E}">
        <p14:creationId xmlns:p14="http://schemas.microsoft.com/office/powerpoint/2010/main" val="2203929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slide5" descr="Renewable Energy Story20">
            <a:extLst>
              <a:ext uri="{FF2B5EF4-FFF2-40B4-BE49-F238E27FC236}">
                <a16:creationId xmlns:a16="http://schemas.microsoft.com/office/drawing/2014/main" id="{70C54022-C3B0-44F7-A6FC-E85FBEEDD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2">
            <a:extLst>
              <a:ext uri="{FF2B5EF4-FFF2-40B4-BE49-F238E27FC236}">
                <a16:creationId xmlns:a16="http://schemas.microsoft.com/office/drawing/2014/main" id="{E5E13398-57D4-44F6-BBDD-F2564499A834}"/>
              </a:ext>
            </a:extLst>
          </p:cNvPr>
          <p:cNvGraphicFramePr>
            <a:graphicFrameLocks noGrp="1"/>
          </p:cNvGraphicFramePr>
          <p:nvPr>
            <p:extLst>
              <p:ext uri="{D42A27DB-BD31-4B8C-83A1-F6EECF244321}">
                <p14:modId xmlns:p14="http://schemas.microsoft.com/office/powerpoint/2010/main" val="2708057674"/>
              </p:ext>
            </p:extLst>
          </p:nvPr>
        </p:nvGraphicFramePr>
        <p:xfrm>
          <a:off x="1123950" y="857250"/>
          <a:ext cx="9905999" cy="752475"/>
        </p:xfrm>
        <a:graphic>
          <a:graphicData uri="http://schemas.openxmlformats.org/drawingml/2006/table">
            <a:tbl>
              <a:tblPr firstRow="1" bandRow="1">
                <a:tableStyleId>{5C22544A-7EE6-4342-B048-85BDC9FD1C3A}</a:tableStyleId>
              </a:tblPr>
              <a:tblGrid>
                <a:gridCol w="9905999">
                  <a:extLst>
                    <a:ext uri="{9D8B030D-6E8A-4147-A177-3AD203B41FA5}">
                      <a16:colId xmlns:a16="http://schemas.microsoft.com/office/drawing/2014/main" val="221014300"/>
                    </a:ext>
                  </a:extLst>
                </a:gridCol>
              </a:tblGrid>
              <a:tr h="752475">
                <a:tc>
                  <a:txBody>
                    <a:bodyPr/>
                    <a:lstStyle/>
                    <a:p>
                      <a:pPr algn="ctr"/>
                      <a:r>
                        <a:rPr lang="en-US" dirty="0"/>
                        <a:t>Ranking chart - This chart shows the states in the top ten rank of solar energy and the bottom ten ranking of solar energy.  The use of solar energy in California far exceeds the nation.</a:t>
                      </a:r>
                    </a:p>
                  </a:txBody>
                  <a:tcPr anchor="ctr"/>
                </a:tc>
                <a:extLst>
                  <a:ext uri="{0D108BD9-81ED-4DB2-BD59-A6C34878D82A}">
                    <a16:rowId xmlns:a16="http://schemas.microsoft.com/office/drawing/2014/main" val="1587744638"/>
                  </a:ext>
                </a:extLst>
              </a:tr>
            </a:tbl>
          </a:graphicData>
        </a:graphic>
      </p:graphicFrame>
    </p:spTree>
    <p:extLst>
      <p:ext uri="{BB962C8B-B14F-4D97-AF65-F5344CB8AC3E}">
        <p14:creationId xmlns:p14="http://schemas.microsoft.com/office/powerpoint/2010/main" val="271018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slide6" descr="Renewable Energy Story35">
            <a:extLst>
              <a:ext uri="{FF2B5EF4-FFF2-40B4-BE49-F238E27FC236}">
                <a16:creationId xmlns:a16="http://schemas.microsoft.com/office/drawing/2014/main" id="{59AB775C-162E-4D80-87E5-475DA5358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2">
            <a:extLst>
              <a:ext uri="{FF2B5EF4-FFF2-40B4-BE49-F238E27FC236}">
                <a16:creationId xmlns:a16="http://schemas.microsoft.com/office/drawing/2014/main" id="{445115DF-9ECB-402C-99B6-3719622B5B2A}"/>
              </a:ext>
            </a:extLst>
          </p:cNvPr>
          <p:cNvGraphicFramePr>
            <a:graphicFrameLocks noGrp="1"/>
          </p:cNvGraphicFramePr>
          <p:nvPr>
            <p:extLst>
              <p:ext uri="{D42A27DB-BD31-4B8C-83A1-F6EECF244321}">
                <p14:modId xmlns:p14="http://schemas.microsoft.com/office/powerpoint/2010/main" val="1454131678"/>
              </p:ext>
            </p:extLst>
          </p:nvPr>
        </p:nvGraphicFramePr>
        <p:xfrm>
          <a:off x="1085851" y="866370"/>
          <a:ext cx="9991724" cy="640080"/>
        </p:xfrm>
        <a:graphic>
          <a:graphicData uri="http://schemas.openxmlformats.org/drawingml/2006/table">
            <a:tbl>
              <a:tblPr firstRow="1" bandRow="1">
                <a:tableStyleId>{5C22544A-7EE6-4342-B048-85BDC9FD1C3A}</a:tableStyleId>
              </a:tblPr>
              <a:tblGrid>
                <a:gridCol w="9991724">
                  <a:extLst>
                    <a:ext uri="{9D8B030D-6E8A-4147-A177-3AD203B41FA5}">
                      <a16:colId xmlns:a16="http://schemas.microsoft.com/office/drawing/2014/main" val="1338215028"/>
                    </a:ext>
                  </a:extLst>
                </a:gridCol>
              </a:tblGrid>
              <a:tr h="553950">
                <a:tc>
                  <a:txBody>
                    <a:bodyPr/>
                    <a:lstStyle/>
                    <a:p>
                      <a:pPr algn="ctr"/>
                      <a:r>
                        <a:rPr lang="en-US" dirty="0"/>
                        <a:t>Rank #1 chart for solar is California.  California had a goal to be at 30 percent renewable energy by 2030 which was met ten years early.</a:t>
                      </a:r>
                    </a:p>
                  </a:txBody>
                  <a:tcPr anchor="ctr"/>
                </a:tc>
                <a:extLst>
                  <a:ext uri="{0D108BD9-81ED-4DB2-BD59-A6C34878D82A}">
                    <a16:rowId xmlns:a16="http://schemas.microsoft.com/office/drawing/2014/main" val="790490431"/>
                  </a:ext>
                </a:extLst>
              </a:tr>
            </a:tbl>
          </a:graphicData>
        </a:graphic>
      </p:graphicFrame>
    </p:spTree>
    <p:extLst>
      <p:ext uri="{BB962C8B-B14F-4D97-AF65-F5344CB8AC3E}">
        <p14:creationId xmlns:p14="http://schemas.microsoft.com/office/powerpoint/2010/main" val="511571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CF1F8-BBFE-4F12-BFCE-E28F4D5647F4}"/>
              </a:ext>
            </a:extLst>
          </p:cNvPr>
          <p:cNvSpPr>
            <a:spLocks noGrp="1"/>
          </p:cNvSpPr>
          <p:nvPr>
            <p:ph type="title"/>
          </p:nvPr>
        </p:nvSpPr>
        <p:spPr>
          <a:xfrm>
            <a:off x="572493" y="219489"/>
            <a:ext cx="11018520" cy="1434415"/>
          </a:xfrm>
        </p:spPr>
        <p:txBody>
          <a:bodyPr anchor="b">
            <a:normAutofit/>
          </a:bodyPr>
          <a:lstStyle/>
          <a:p>
            <a:pPr algn="ctr"/>
            <a:r>
              <a:rPr lang="en-US" sz="5400" dirty="0">
                <a:solidFill>
                  <a:srgbClr val="002060"/>
                </a:solidFill>
              </a:rPr>
              <a:t>Introduction Renewable Energy</a:t>
            </a:r>
          </a:p>
        </p:txBody>
      </p:sp>
      <p:sp>
        <p:nvSpPr>
          <p:cNvPr id="3" name="Content Placeholder 2">
            <a:extLst>
              <a:ext uri="{FF2B5EF4-FFF2-40B4-BE49-F238E27FC236}">
                <a16:creationId xmlns:a16="http://schemas.microsoft.com/office/drawing/2014/main" id="{7A697689-30FA-4B0B-91F8-C54F3373216A}"/>
              </a:ext>
            </a:extLst>
          </p:cNvPr>
          <p:cNvSpPr>
            <a:spLocks noGrp="1"/>
          </p:cNvSpPr>
          <p:nvPr>
            <p:ph idx="1"/>
          </p:nvPr>
        </p:nvSpPr>
        <p:spPr>
          <a:xfrm>
            <a:off x="572493" y="2071316"/>
            <a:ext cx="6713552" cy="4119172"/>
          </a:xfrm>
        </p:spPr>
        <p:txBody>
          <a:bodyPr anchor="t">
            <a:normAutofit/>
          </a:bodyPr>
          <a:lstStyle/>
          <a:p>
            <a:r>
              <a:rPr lang="en-US" sz="2200" dirty="0">
                <a:solidFill>
                  <a:srgbClr val="002060"/>
                </a:solidFill>
                <a:latin typeface="Arial Narrow" panose="020B0606020202030204" pitchFamily="34" charset="0"/>
              </a:rPr>
              <a:t>I became interested in renewable energy and recycling years ago. While talking to my son at 32, he told me that he did not want to bring kids into the world because of global warming.  This fact affects the younger generation that we have not taken care of our planet that God created for us.  </a:t>
            </a:r>
          </a:p>
          <a:p>
            <a:r>
              <a:rPr lang="en-US" sz="2200" dirty="0">
                <a:solidFill>
                  <a:srgbClr val="002060"/>
                </a:solidFill>
                <a:latin typeface="Arial Narrow" panose="020B0606020202030204" pitchFamily="34" charset="0"/>
              </a:rPr>
              <a:t>We now see the effects of global warming due to extreme weather events. There are forces out there that are against renewable energy because they are afraid of change. Fossil fuel will run out one day, and this increases the importance of moving to renewable energy.  It is a great time to change to renewable energy for the future of our children and our planet. Renewable Energy | California Energy Commission</a:t>
            </a:r>
          </a:p>
        </p:txBody>
      </p:sp>
      <p:pic>
        <p:nvPicPr>
          <p:cNvPr id="4" name="Picture 3">
            <a:extLst>
              <a:ext uri="{FF2B5EF4-FFF2-40B4-BE49-F238E27FC236}">
                <a16:creationId xmlns:a16="http://schemas.microsoft.com/office/drawing/2014/main" id="{2DAE030F-39B3-4D74-96EF-F561AD6EF60C}"/>
              </a:ext>
            </a:extLst>
          </p:cNvPr>
          <p:cNvPicPr>
            <a:picLocks noChangeAspect="1"/>
          </p:cNvPicPr>
          <p:nvPr/>
        </p:nvPicPr>
        <p:blipFill rotWithShape="1">
          <a:blip r:embed="rId2"/>
          <a:srcRect l="6456" r="18773"/>
          <a:stretch/>
        </p:blipFill>
        <p:spPr>
          <a:xfrm>
            <a:off x="7675658" y="2093976"/>
            <a:ext cx="3941064" cy="4096512"/>
          </a:xfrm>
          <a:prstGeom prst="rect">
            <a:avLst/>
          </a:prstGeom>
        </p:spPr>
      </p:pic>
    </p:spTree>
    <p:extLst>
      <p:ext uri="{BB962C8B-B14F-4D97-AF65-F5344CB8AC3E}">
        <p14:creationId xmlns:p14="http://schemas.microsoft.com/office/powerpoint/2010/main" val="2625428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slide7" descr="Renewable Energy Story34">
            <a:extLst>
              <a:ext uri="{FF2B5EF4-FFF2-40B4-BE49-F238E27FC236}">
                <a16:creationId xmlns:a16="http://schemas.microsoft.com/office/drawing/2014/main" id="{DF950E0A-D126-49A0-9E29-7025BB64D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2">
            <a:extLst>
              <a:ext uri="{FF2B5EF4-FFF2-40B4-BE49-F238E27FC236}">
                <a16:creationId xmlns:a16="http://schemas.microsoft.com/office/drawing/2014/main" id="{79C7A513-00E7-4BFD-9A7F-CF0DDE2AE03C}"/>
              </a:ext>
            </a:extLst>
          </p:cNvPr>
          <p:cNvGraphicFramePr>
            <a:graphicFrameLocks noGrp="1"/>
          </p:cNvGraphicFramePr>
          <p:nvPr>
            <p:extLst>
              <p:ext uri="{D42A27DB-BD31-4B8C-83A1-F6EECF244321}">
                <p14:modId xmlns:p14="http://schemas.microsoft.com/office/powerpoint/2010/main" val="1178689057"/>
              </p:ext>
            </p:extLst>
          </p:nvPr>
        </p:nvGraphicFramePr>
        <p:xfrm>
          <a:off x="1085849" y="876300"/>
          <a:ext cx="10048875" cy="514350"/>
        </p:xfrm>
        <a:graphic>
          <a:graphicData uri="http://schemas.openxmlformats.org/drawingml/2006/table">
            <a:tbl>
              <a:tblPr firstRow="1" bandRow="1">
                <a:tableStyleId>{5C22544A-7EE6-4342-B048-85BDC9FD1C3A}</a:tableStyleId>
              </a:tblPr>
              <a:tblGrid>
                <a:gridCol w="10048875">
                  <a:extLst>
                    <a:ext uri="{9D8B030D-6E8A-4147-A177-3AD203B41FA5}">
                      <a16:colId xmlns:a16="http://schemas.microsoft.com/office/drawing/2014/main" val="2999070517"/>
                    </a:ext>
                  </a:extLst>
                </a:gridCol>
              </a:tblGrid>
              <a:tr h="514350">
                <a:tc>
                  <a:txBody>
                    <a:bodyPr/>
                    <a:lstStyle/>
                    <a:p>
                      <a:pPr algn="ctr"/>
                      <a:r>
                        <a:rPr lang="en-US" dirty="0"/>
                        <a:t>Ranked #2 - Arizona with a high growth in solar in the last two years.</a:t>
                      </a:r>
                    </a:p>
                  </a:txBody>
                  <a:tcPr anchor="ctr"/>
                </a:tc>
                <a:extLst>
                  <a:ext uri="{0D108BD9-81ED-4DB2-BD59-A6C34878D82A}">
                    <a16:rowId xmlns:a16="http://schemas.microsoft.com/office/drawing/2014/main" val="1142174500"/>
                  </a:ext>
                </a:extLst>
              </a:tr>
            </a:tbl>
          </a:graphicData>
        </a:graphic>
      </p:graphicFrame>
    </p:spTree>
    <p:extLst>
      <p:ext uri="{BB962C8B-B14F-4D97-AF65-F5344CB8AC3E}">
        <p14:creationId xmlns:p14="http://schemas.microsoft.com/office/powerpoint/2010/main" val="662882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slide8" descr="Renewable Energy Story40">
            <a:extLst>
              <a:ext uri="{FF2B5EF4-FFF2-40B4-BE49-F238E27FC236}">
                <a16:creationId xmlns:a16="http://schemas.microsoft.com/office/drawing/2014/main" id="{41B352FC-E0CB-437B-AB2A-56EF783E2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2">
            <a:extLst>
              <a:ext uri="{FF2B5EF4-FFF2-40B4-BE49-F238E27FC236}">
                <a16:creationId xmlns:a16="http://schemas.microsoft.com/office/drawing/2014/main" id="{EAD6390B-B670-486C-A580-7C1D354BBD7D}"/>
              </a:ext>
            </a:extLst>
          </p:cNvPr>
          <p:cNvGraphicFramePr>
            <a:graphicFrameLocks noGrp="1"/>
          </p:cNvGraphicFramePr>
          <p:nvPr>
            <p:extLst>
              <p:ext uri="{D42A27DB-BD31-4B8C-83A1-F6EECF244321}">
                <p14:modId xmlns:p14="http://schemas.microsoft.com/office/powerpoint/2010/main" val="2991091930"/>
              </p:ext>
            </p:extLst>
          </p:nvPr>
        </p:nvGraphicFramePr>
        <p:xfrm>
          <a:off x="1047749" y="914400"/>
          <a:ext cx="10086975" cy="523875"/>
        </p:xfrm>
        <a:graphic>
          <a:graphicData uri="http://schemas.openxmlformats.org/drawingml/2006/table">
            <a:tbl>
              <a:tblPr firstRow="1" bandRow="1">
                <a:tableStyleId>{5C22544A-7EE6-4342-B048-85BDC9FD1C3A}</a:tableStyleId>
              </a:tblPr>
              <a:tblGrid>
                <a:gridCol w="10086975">
                  <a:extLst>
                    <a:ext uri="{9D8B030D-6E8A-4147-A177-3AD203B41FA5}">
                      <a16:colId xmlns:a16="http://schemas.microsoft.com/office/drawing/2014/main" val="3270697414"/>
                    </a:ext>
                  </a:extLst>
                </a:gridCol>
              </a:tblGrid>
              <a:tr h="523875">
                <a:tc>
                  <a:txBody>
                    <a:bodyPr/>
                    <a:lstStyle/>
                    <a:p>
                      <a:pPr algn="ctr"/>
                      <a:r>
                        <a:rPr lang="en-US" dirty="0"/>
                        <a:t>Rank #3 Massachusetts showing a steady increase in solar energy in the last four years.</a:t>
                      </a:r>
                    </a:p>
                  </a:txBody>
                  <a:tcPr anchor="ctr"/>
                </a:tc>
                <a:extLst>
                  <a:ext uri="{0D108BD9-81ED-4DB2-BD59-A6C34878D82A}">
                    <a16:rowId xmlns:a16="http://schemas.microsoft.com/office/drawing/2014/main" val="725462312"/>
                  </a:ext>
                </a:extLst>
              </a:tr>
            </a:tbl>
          </a:graphicData>
        </a:graphic>
      </p:graphicFrame>
    </p:spTree>
    <p:extLst>
      <p:ext uri="{BB962C8B-B14F-4D97-AF65-F5344CB8AC3E}">
        <p14:creationId xmlns:p14="http://schemas.microsoft.com/office/powerpoint/2010/main" val="1357839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slide9" descr="Renewable Energy Story41">
            <a:extLst>
              <a:ext uri="{FF2B5EF4-FFF2-40B4-BE49-F238E27FC236}">
                <a16:creationId xmlns:a16="http://schemas.microsoft.com/office/drawing/2014/main" id="{ECF3E310-1A52-4727-A200-82F166DF6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2">
            <a:extLst>
              <a:ext uri="{FF2B5EF4-FFF2-40B4-BE49-F238E27FC236}">
                <a16:creationId xmlns:a16="http://schemas.microsoft.com/office/drawing/2014/main" id="{010EBB89-C14A-4893-8BA1-807C869843A7}"/>
              </a:ext>
            </a:extLst>
          </p:cNvPr>
          <p:cNvGraphicFramePr>
            <a:graphicFrameLocks noGrp="1"/>
          </p:cNvGraphicFramePr>
          <p:nvPr>
            <p:extLst>
              <p:ext uri="{D42A27DB-BD31-4B8C-83A1-F6EECF244321}">
                <p14:modId xmlns:p14="http://schemas.microsoft.com/office/powerpoint/2010/main" val="4159531108"/>
              </p:ext>
            </p:extLst>
          </p:nvPr>
        </p:nvGraphicFramePr>
        <p:xfrm>
          <a:off x="1038225" y="914400"/>
          <a:ext cx="10096500" cy="666749"/>
        </p:xfrm>
        <a:graphic>
          <a:graphicData uri="http://schemas.openxmlformats.org/drawingml/2006/table">
            <a:tbl>
              <a:tblPr firstRow="1" bandRow="1">
                <a:tableStyleId>{5C22544A-7EE6-4342-B048-85BDC9FD1C3A}</a:tableStyleId>
              </a:tblPr>
              <a:tblGrid>
                <a:gridCol w="10096500">
                  <a:extLst>
                    <a:ext uri="{9D8B030D-6E8A-4147-A177-3AD203B41FA5}">
                      <a16:colId xmlns:a16="http://schemas.microsoft.com/office/drawing/2014/main" val="72326099"/>
                    </a:ext>
                  </a:extLst>
                </a:gridCol>
              </a:tblGrid>
              <a:tr h="666749">
                <a:tc>
                  <a:txBody>
                    <a:bodyPr/>
                    <a:lstStyle/>
                    <a:p>
                      <a:pPr algn="ctr"/>
                      <a:r>
                        <a:rPr lang="en-US" dirty="0"/>
                        <a:t>Rank #4 is Hawaii with stead increases in solar power since 2011.  Hawaii is a state the cares strongly about the environment.</a:t>
                      </a:r>
                    </a:p>
                  </a:txBody>
                  <a:tcPr anchor="ctr"/>
                </a:tc>
                <a:extLst>
                  <a:ext uri="{0D108BD9-81ED-4DB2-BD59-A6C34878D82A}">
                    <a16:rowId xmlns:a16="http://schemas.microsoft.com/office/drawing/2014/main" val="2657883137"/>
                  </a:ext>
                </a:extLst>
              </a:tr>
            </a:tbl>
          </a:graphicData>
        </a:graphic>
      </p:graphicFrame>
    </p:spTree>
    <p:extLst>
      <p:ext uri="{BB962C8B-B14F-4D97-AF65-F5344CB8AC3E}">
        <p14:creationId xmlns:p14="http://schemas.microsoft.com/office/powerpoint/2010/main" val="435445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slide10" descr="Renewable Energy Story42">
            <a:extLst>
              <a:ext uri="{FF2B5EF4-FFF2-40B4-BE49-F238E27FC236}">
                <a16:creationId xmlns:a16="http://schemas.microsoft.com/office/drawing/2014/main" id="{CA697D54-EEF0-4CD1-AB6A-B06E316D34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2">
            <a:extLst>
              <a:ext uri="{FF2B5EF4-FFF2-40B4-BE49-F238E27FC236}">
                <a16:creationId xmlns:a16="http://schemas.microsoft.com/office/drawing/2014/main" id="{17D7D0BF-ED07-436C-9300-C1B8D36A2B31}"/>
              </a:ext>
            </a:extLst>
          </p:cNvPr>
          <p:cNvGraphicFramePr>
            <a:graphicFrameLocks noGrp="1"/>
          </p:cNvGraphicFramePr>
          <p:nvPr>
            <p:extLst>
              <p:ext uri="{D42A27DB-BD31-4B8C-83A1-F6EECF244321}">
                <p14:modId xmlns:p14="http://schemas.microsoft.com/office/powerpoint/2010/main" val="1816345905"/>
              </p:ext>
            </p:extLst>
          </p:nvPr>
        </p:nvGraphicFramePr>
        <p:xfrm>
          <a:off x="1076325" y="904874"/>
          <a:ext cx="10020299" cy="601575"/>
        </p:xfrm>
        <a:graphic>
          <a:graphicData uri="http://schemas.openxmlformats.org/drawingml/2006/table">
            <a:tbl>
              <a:tblPr firstRow="1" bandRow="1">
                <a:tableStyleId>{5C22544A-7EE6-4342-B048-85BDC9FD1C3A}</a:tableStyleId>
              </a:tblPr>
              <a:tblGrid>
                <a:gridCol w="10020299">
                  <a:extLst>
                    <a:ext uri="{9D8B030D-6E8A-4147-A177-3AD203B41FA5}">
                      <a16:colId xmlns:a16="http://schemas.microsoft.com/office/drawing/2014/main" val="627511934"/>
                    </a:ext>
                  </a:extLst>
                </a:gridCol>
              </a:tblGrid>
              <a:tr h="601575">
                <a:tc>
                  <a:txBody>
                    <a:bodyPr/>
                    <a:lstStyle/>
                    <a:p>
                      <a:pPr algn="ctr"/>
                      <a:r>
                        <a:rPr lang="en-US" dirty="0"/>
                        <a:t>Ranked #5 is New York with a growing renewable energy market.</a:t>
                      </a:r>
                    </a:p>
                  </a:txBody>
                  <a:tcPr anchor="ctr"/>
                </a:tc>
                <a:extLst>
                  <a:ext uri="{0D108BD9-81ED-4DB2-BD59-A6C34878D82A}">
                    <a16:rowId xmlns:a16="http://schemas.microsoft.com/office/drawing/2014/main" val="3662852782"/>
                  </a:ext>
                </a:extLst>
              </a:tr>
            </a:tbl>
          </a:graphicData>
        </a:graphic>
      </p:graphicFrame>
    </p:spTree>
    <p:extLst>
      <p:ext uri="{BB962C8B-B14F-4D97-AF65-F5344CB8AC3E}">
        <p14:creationId xmlns:p14="http://schemas.microsoft.com/office/powerpoint/2010/main" val="2396640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11" descr="Renewable Energy Story43">
            <a:extLst>
              <a:ext uri="{FF2B5EF4-FFF2-40B4-BE49-F238E27FC236}">
                <a16:creationId xmlns:a16="http://schemas.microsoft.com/office/drawing/2014/main" id="{4D226819-F3FB-47FC-8CFD-D3C0117D3B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3" name="Table 3">
            <a:extLst>
              <a:ext uri="{FF2B5EF4-FFF2-40B4-BE49-F238E27FC236}">
                <a16:creationId xmlns:a16="http://schemas.microsoft.com/office/drawing/2014/main" id="{F0543433-8E93-48B9-A659-E77F12EBE1A6}"/>
              </a:ext>
            </a:extLst>
          </p:cNvPr>
          <p:cNvGraphicFramePr>
            <a:graphicFrameLocks noGrp="1"/>
          </p:cNvGraphicFramePr>
          <p:nvPr>
            <p:extLst>
              <p:ext uri="{D42A27DB-BD31-4B8C-83A1-F6EECF244321}">
                <p14:modId xmlns:p14="http://schemas.microsoft.com/office/powerpoint/2010/main" val="2167720724"/>
              </p:ext>
            </p:extLst>
          </p:nvPr>
        </p:nvGraphicFramePr>
        <p:xfrm>
          <a:off x="1046480" y="866370"/>
          <a:ext cx="10078720" cy="640080"/>
        </p:xfrm>
        <a:graphic>
          <a:graphicData uri="http://schemas.openxmlformats.org/drawingml/2006/table">
            <a:tbl>
              <a:tblPr firstRow="1" bandRow="1">
                <a:tableStyleId>{5C22544A-7EE6-4342-B048-85BDC9FD1C3A}</a:tableStyleId>
              </a:tblPr>
              <a:tblGrid>
                <a:gridCol w="10078720">
                  <a:extLst>
                    <a:ext uri="{9D8B030D-6E8A-4147-A177-3AD203B41FA5}">
                      <a16:colId xmlns:a16="http://schemas.microsoft.com/office/drawing/2014/main" val="3799364131"/>
                    </a:ext>
                  </a:extLst>
                </a:gridCol>
              </a:tblGrid>
              <a:tr h="581890">
                <a:tc>
                  <a:txBody>
                    <a:bodyPr/>
                    <a:lstStyle/>
                    <a:p>
                      <a:pPr algn="ctr"/>
                      <a:r>
                        <a:rPr lang="en-US" dirty="0"/>
                        <a:t>The next ranked states are New Jersey #6, Maryland #7, Sunny Colorado #8 and #9 Connecticut and # 10 Florida.</a:t>
                      </a:r>
                    </a:p>
                  </a:txBody>
                  <a:tcPr anchor="ctr"/>
                </a:tc>
                <a:extLst>
                  <a:ext uri="{0D108BD9-81ED-4DB2-BD59-A6C34878D82A}">
                    <a16:rowId xmlns:a16="http://schemas.microsoft.com/office/drawing/2014/main" val="2759790700"/>
                  </a:ext>
                </a:extLst>
              </a:tr>
            </a:tbl>
          </a:graphicData>
        </a:graphic>
      </p:graphicFrame>
    </p:spTree>
    <p:extLst>
      <p:ext uri="{BB962C8B-B14F-4D97-AF65-F5344CB8AC3E}">
        <p14:creationId xmlns:p14="http://schemas.microsoft.com/office/powerpoint/2010/main" val="1997009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slide12" descr="Renewable Energy Story44">
            <a:extLst>
              <a:ext uri="{FF2B5EF4-FFF2-40B4-BE49-F238E27FC236}">
                <a16:creationId xmlns:a16="http://schemas.microsoft.com/office/drawing/2014/main" id="{969D08BF-505A-4054-9A45-2C33AC55F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2">
            <a:extLst>
              <a:ext uri="{FF2B5EF4-FFF2-40B4-BE49-F238E27FC236}">
                <a16:creationId xmlns:a16="http://schemas.microsoft.com/office/drawing/2014/main" id="{7FED2905-4D0B-478B-92DF-9004F65A7573}"/>
              </a:ext>
            </a:extLst>
          </p:cNvPr>
          <p:cNvGraphicFramePr>
            <a:graphicFrameLocks noGrp="1"/>
          </p:cNvGraphicFramePr>
          <p:nvPr>
            <p:extLst>
              <p:ext uri="{D42A27DB-BD31-4B8C-83A1-F6EECF244321}">
                <p14:modId xmlns:p14="http://schemas.microsoft.com/office/powerpoint/2010/main" val="286641167"/>
              </p:ext>
            </p:extLst>
          </p:nvPr>
        </p:nvGraphicFramePr>
        <p:xfrm>
          <a:off x="1066800" y="857250"/>
          <a:ext cx="10077450" cy="640080"/>
        </p:xfrm>
        <a:graphic>
          <a:graphicData uri="http://schemas.openxmlformats.org/drawingml/2006/table">
            <a:tbl>
              <a:tblPr firstRow="1" bandRow="1">
                <a:tableStyleId>{5C22544A-7EE6-4342-B048-85BDC9FD1C3A}</a:tableStyleId>
              </a:tblPr>
              <a:tblGrid>
                <a:gridCol w="10077450">
                  <a:extLst>
                    <a:ext uri="{9D8B030D-6E8A-4147-A177-3AD203B41FA5}">
                      <a16:colId xmlns:a16="http://schemas.microsoft.com/office/drawing/2014/main" val="1923311003"/>
                    </a:ext>
                  </a:extLst>
                </a:gridCol>
              </a:tblGrid>
              <a:tr h="514349">
                <a:tc>
                  <a:txBody>
                    <a:bodyPr/>
                    <a:lstStyle/>
                    <a:p>
                      <a:pPr algn="ctr"/>
                      <a:r>
                        <a:rPr lang="en-US" dirty="0"/>
                        <a:t>States ranking at the bottom are Alaska, Wyoming, Nevada and Mississippi.  These states are trending up in the last couple years.</a:t>
                      </a:r>
                    </a:p>
                  </a:txBody>
                  <a:tcPr anchor="ctr"/>
                </a:tc>
                <a:extLst>
                  <a:ext uri="{0D108BD9-81ED-4DB2-BD59-A6C34878D82A}">
                    <a16:rowId xmlns:a16="http://schemas.microsoft.com/office/drawing/2014/main" val="4289632492"/>
                  </a:ext>
                </a:extLst>
              </a:tr>
            </a:tbl>
          </a:graphicData>
        </a:graphic>
      </p:graphicFrame>
    </p:spTree>
    <p:extLst>
      <p:ext uri="{BB962C8B-B14F-4D97-AF65-F5344CB8AC3E}">
        <p14:creationId xmlns:p14="http://schemas.microsoft.com/office/powerpoint/2010/main" val="1543902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slide13" descr="Renewable Energy Story47">
            <a:extLst>
              <a:ext uri="{FF2B5EF4-FFF2-40B4-BE49-F238E27FC236}">
                <a16:creationId xmlns:a16="http://schemas.microsoft.com/office/drawing/2014/main" id="{F40D3E89-C8AC-48BE-ABD6-0EFA52F48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2">
            <a:extLst>
              <a:ext uri="{FF2B5EF4-FFF2-40B4-BE49-F238E27FC236}">
                <a16:creationId xmlns:a16="http://schemas.microsoft.com/office/drawing/2014/main" id="{C63938F7-1D42-4BCF-8800-DC7B28EE7A03}"/>
              </a:ext>
            </a:extLst>
          </p:cNvPr>
          <p:cNvGraphicFramePr>
            <a:graphicFrameLocks noGrp="1"/>
          </p:cNvGraphicFramePr>
          <p:nvPr>
            <p:extLst>
              <p:ext uri="{D42A27DB-BD31-4B8C-83A1-F6EECF244321}">
                <p14:modId xmlns:p14="http://schemas.microsoft.com/office/powerpoint/2010/main" val="64036874"/>
              </p:ext>
            </p:extLst>
          </p:nvPr>
        </p:nvGraphicFramePr>
        <p:xfrm>
          <a:off x="1057275" y="857250"/>
          <a:ext cx="10048875" cy="649200"/>
        </p:xfrm>
        <a:graphic>
          <a:graphicData uri="http://schemas.openxmlformats.org/drawingml/2006/table">
            <a:tbl>
              <a:tblPr firstRow="1" bandRow="1">
                <a:tableStyleId>{5C22544A-7EE6-4342-B048-85BDC9FD1C3A}</a:tableStyleId>
              </a:tblPr>
              <a:tblGrid>
                <a:gridCol w="10048875">
                  <a:extLst>
                    <a:ext uri="{9D8B030D-6E8A-4147-A177-3AD203B41FA5}">
                      <a16:colId xmlns:a16="http://schemas.microsoft.com/office/drawing/2014/main" val="4169390512"/>
                    </a:ext>
                  </a:extLst>
                </a:gridCol>
              </a:tblGrid>
              <a:tr h="649200">
                <a:tc>
                  <a:txBody>
                    <a:bodyPr/>
                    <a:lstStyle/>
                    <a:p>
                      <a:pPr algn="ctr"/>
                      <a:r>
                        <a:rPr lang="en-US" dirty="0"/>
                        <a:t>While at the very bottom North Dakota, South Dakota and Tennessee trending up, North Dakota has the highest </a:t>
                      </a:r>
                      <a:r>
                        <a:rPr lang="en-US" sz="1800" b="1" kern="1200" dirty="0">
                          <a:solidFill>
                            <a:schemeClr val="lt1"/>
                          </a:solidFill>
                          <a:latin typeface="+mn-lt"/>
                          <a:ea typeface="+mn-ea"/>
                          <a:cs typeface="+mn-cs"/>
                        </a:rPr>
                        <a:t>potential</a:t>
                      </a:r>
                      <a:r>
                        <a:rPr lang="en-US" dirty="0"/>
                        <a:t> for solar energy in the nation.</a:t>
                      </a:r>
                    </a:p>
                  </a:txBody>
                  <a:tcPr anchor="ctr"/>
                </a:tc>
                <a:extLst>
                  <a:ext uri="{0D108BD9-81ED-4DB2-BD59-A6C34878D82A}">
                    <a16:rowId xmlns:a16="http://schemas.microsoft.com/office/drawing/2014/main" val="2726234242"/>
                  </a:ext>
                </a:extLst>
              </a:tr>
            </a:tbl>
          </a:graphicData>
        </a:graphic>
      </p:graphicFrame>
    </p:spTree>
    <p:extLst>
      <p:ext uri="{BB962C8B-B14F-4D97-AF65-F5344CB8AC3E}">
        <p14:creationId xmlns:p14="http://schemas.microsoft.com/office/powerpoint/2010/main" val="245698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slide14" descr="Renewable Energy Story45">
            <a:extLst>
              <a:ext uri="{FF2B5EF4-FFF2-40B4-BE49-F238E27FC236}">
                <a16:creationId xmlns:a16="http://schemas.microsoft.com/office/drawing/2014/main" id="{C5844708-F325-4470-BBDF-F137A71A8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2">
            <a:extLst>
              <a:ext uri="{FF2B5EF4-FFF2-40B4-BE49-F238E27FC236}">
                <a16:creationId xmlns:a16="http://schemas.microsoft.com/office/drawing/2014/main" id="{08990343-C5C2-4960-A631-59E0FDE7E57C}"/>
              </a:ext>
            </a:extLst>
          </p:cNvPr>
          <p:cNvGraphicFramePr>
            <a:graphicFrameLocks noGrp="1"/>
          </p:cNvGraphicFramePr>
          <p:nvPr>
            <p:extLst>
              <p:ext uri="{D42A27DB-BD31-4B8C-83A1-F6EECF244321}">
                <p14:modId xmlns:p14="http://schemas.microsoft.com/office/powerpoint/2010/main" val="3236874547"/>
              </p:ext>
            </p:extLst>
          </p:nvPr>
        </p:nvGraphicFramePr>
        <p:xfrm>
          <a:off x="1066800" y="838200"/>
          <a:ext cx="9982200" cy="668250"/>
        </p:xfrm>
        <a:graphic>
          <a:graphicData uri="http://schemas.openxmlformats.org/drawingml/2006/table">
            <a:tbl>
              <a:tblPr firstRow="1" bandRow="1">
                <a:tableStyleId>{5C22544A-7EE6-4342-B048-85BDC9FD1C3A}</a:tableStyleId>
              </a:tblPr>
              <a:tblGrid>
                <a:gridCol w="9982200">
                  <a:extLst>
                    <a:ext uri="{9D8B030D-6E8A-4147-A177-3AD203B41FA5}">
                      <a16:colId xmlns:a16="http://schemas.microsoft.com/office/drawing/2014/main" val="830902830"/>
                    </a:ext>
                  </a:extLst>
                </a:gridCol>
              </a:tblGrid>
              <a:tr h="668250">
                <a:tc>
                  <a:txBody>
                    <a:bodyPr/>
                    <a:lstStyle/>
                    <a:p>
                      <a:pPr algn="ctr"/>
                      <a:r>
                        <a:rPr lang="en-US" dirty="0"/>
                        <a:t>Georgia and Alabama are trending down for solar energy usage.</a:t>
                      </a:r>
                    </a:p>
                  </a:txBody>
                  <a:tcPr anchor="ctr"/>
                </a:tc>
                <a:extLst>
                  <a:ext uri="{0D108BD9-81ED-4DB2-BD59-A6C34878D82A}">
                    <a16:rowId xmlns:a16="http://schemas.microsoft.com/office/drawing/2014/main" val="4105928271"/>
                  </a:ext>
                </a:extLst>
              </a:tr>
            </a:tbl>
          </a:graphicData>
        </a:graphic>
      </p:graphicFrame>
    </p:spTree>
    <p:extLst>
      <p:ext uri="{BB962C8B-B14F-4D97-AF65-F5344CB8AC3E}">
        <p14:creationId xmlns:p14="http://schemas.microsoft.com/office/powerpoint/2010/main" val="3766266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slide15" descr="Renewable Energy Story2">
            <a:extLst>
              <a:ext uri="{FF2B5EF4-FFF2-40B4-BE49-F238E27FC236}">
                <a16:creationId xmlns:a16="http://schemas.microsoft.com/office/drawing/2014/main" id="{B57F72CA-23BA-4E26-9B9E-36A45F6A1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2">
            <a:extLst>
              <a:ext uri="{FF2B5EF4-FFF2-40B4-BE49-F238E27FC236}">
                <a16:creationId xmlns:a16="http://schemas.microsoft.com/office/drawing/2014/main" id="{AFCA961C-E9E9-47A4-83F7-C9346FDE1991}"/>
              </a:ext>
            </a:extLst>
          </p:cNvPr>
          <p:cNvGraphicFramePr>
            <a:graphicFrameLocks noGrp="1"/>
          </p:cNvGraphicFramePr>
          <p:nvPr>
            <p:extLst>
              <p:ext uri="{D42A27DB-BD31-4B8C-83A1-F6EECF244321}">
                <p14:modId xmlns:p14="http://schemas.microsoft.com/office/powerpoint/2010/main" val="1699004835"/>
              </p:ext>
            </p:extLst>
          </p:nvPr>
        </p:nvGraphicFramePr>
        <p:xfrm>
          <a:off x="1057275" y="876300"/>
          <a:ext cx="10029825" cy="630150"/>
        </p:xfrm>
        <a:graphic>
          <a:graphicData uri="http://schemas.openxmlformats.org/drawingml/2006/table">
            <a:tbl>
              <a:tblPr firstRow="1" bandRow="1">
                <a:tableStyleId>{5C22544A-7EE6-4342-B048-85BDC9FD1C3A}</a:tableStyleId>
              </a:tblPr>
              <a:tblGrid>
                <a:gridCol w="10029825">
                  <a:extLst>
                    <a:ext uri="{9D8B030D-6E8A-4147-A177-3AD203B41FA5}">
                      <a16:colId xmlns:a16="http://schemas.microsoft.com/office/drawing/2014/main" val="2503324497"/>
                    </a:ext>
                  </a:extLst>
                </a:gridCol>
              </a:tblGrid>
              <a:tr h="630150">
                <a:tc>
                  <a:txBody>
                    <a:bodyPr/>
                    <a:lstStyle/>
                    <a:p>
                      <a:pPr algn="ctr"/>
                      <a:r>
                        <a:rPr lang="en-US" dirty="0"/>
                        <a:t>Again ranked #1 California leads the nation for wind energy usage.</a:t>
                      </a:r>
                    </a:p>
                  </a:txBody>
                  <a:tcPr anchor="ctr"/>
                </a:tc>
                <a:extLst>
                  <a:ext uri="{0D108BD9-81ED-4DB2-BD59-A6C34878D82A}">
                    <a16:rowId xmlns:a16="http://schemas.microsoft.com/office/drawing/2014/main" val="2053588581"/>
                  </a:ext>
                </a:extLst>
              </a:tr>
            </a:tbl>
          </a:graphicData>
        </a:graphic>
      </p:graphicFrame>
    </p:spTree>
    <p:extLst>
      <p:ext uri="{BB962C8B-B14F-4D97-AF65-F5344CB8AC3E}">
        <p14:creationId xmlns:p14="http://schemas.microsoft.com/office/powerpoint/2010/main" val="3537229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slide16" descr="Renewable Energy Story27">
            <a:extLst>
              <a:ext uri="{FF2B5EF4-FFF2-40B4-BE49-F238E27FC236}">
                <a16:creationId xmlns:a16="http://schemas.microsoft.com/office/drawing/2014/main" id="{517A09E1-C217-4799-8929-5F1E3E62D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2">
            <a:extLst>
              <a:ext uri="{FF2B5EF4-FFF2-40B4-BE49-F238E27FC236}">
                <a16:creationId xmlns:a16="http://schemas.microsoft.com/office/drawing/2014/main" id="{93B4349C-D49E-4392-96E2-B88168839813}"/>
              </a:ext>
            </a:extLst>
          </p:cNvPr>
          <p:cNvGraphicFramePr>
            <a:graphicFrameLocks noGrp="1"/>
          </p:cNvGraphicFramePr>
          <p:nvPr>
            <p:extLst>
              <p:ext uri="{D42A27DB-BD31-4B8C-83A1-F6EECF244321}">
                <p14:modId xmlns:p14="http://schemas.microsoft.com/office/powerpoint/2010/main" val="945297771"/>
              </p:ext>
            </p:extLst>
          </p:nvPr>
        </p:nvGraphicFramePr>
        <p:xfrm>
          <a:off x="1076325" y="901064"/>
          <a:ext cx="10010775" cy="605386"/>
        </p:xfrm>
        <a:graphic>
          <a:graphicData uri="http://schemas.openxmlformats.org/drawingml/2006/table">
            <a:tbl>
              <a:tblPr firstRow="1" bandRow="1">
                <a:tableStyleId>{5C22544A-7EE6-4342-B048-85BDC9FD1C3A}</a:tableStyleId>
              </a:tblPr>
              <a:tblGrid>
                <a:gridCol w="10010775">
                  <a:extLst>
                    <a:ext uri="{9D8B030D-6E8A-4147-A177-3AD203B41FA5}">
                      <a16:colId xmlns:a16="http://schemas.microsoft.com/office/drawing/2014/main" val="3379236638"/>
                    </a:ext>
                  </a:extLst>
                </a:gridCol>
              </a:tblGrid>
              <a:tr h="605386">
                <a:tc>
                  <a:txBody>
                    <a:bodyPr/>
                    <a:lstStyle/>
                    <a:p>
                      <a:pPr algn="ctr"/>
                      <a:r>
                        <a:rPr lang="en-US" dirty="0"/>
                        <a:t>California wind energy primarily used for residential.</a:t>
                      </a:r>
                    </a:p>
                  </a:txBody>
                  <a:tcPr anchor="ctr"/>
                </a:tc>
                <a:extLst>
                  <a:ext uri="{0D108BD9-81ED-4DB2-BD59-A6C34878D82A}">
                    <a16:rowId xmlns:a16="http://schemas.microsoft.com/office/drawing/2014/main" val="4221696361"/>
                  </a:ext>
                </a:extLst>
              </a:tr>
            </a:tbl>
          </a:graphicData>
        </a:graphic>
      </p:graphicFrame>
    </p:spTree>
    <p:extLst>
      <p:ext uri="{BB962C8B-B14F-4D97-AF65-F5344CB8AC3E}">
        <p14:creationId xmlns:p14="http://schemas.microsoft.com/office/powerpoint/2010/main" val="644160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wind turbines&#10;&#10;Description automatically generated with low confidence">
            <a:extLst>
              <a:ext uri="{FF2B5EF4-FFF2-40B4-BE49-F238E27FC236}">
                <a16:creationId xmlns:a16="http://schemas.microsoft.com/office/drawing/2014/main" id="{0931F274-1335-4C6E-A020-D92D6A9FDE77}"/>
              </a:ext>
            </a:extLst>
          </p:cNvPr>
          <p:cNvPicPr/>
          <p:nvPr/>
        </p:nvPicPr>
        <p:blipFill rotWithShape="1">
          <a:blip r:embed="rId2"/>
          <a:srcRect t="16512" r="9091"/>
          <a:stretch/>
        </p:blipFill>
        <p:spPr>
          <a:xfrm>
            <a:off x="-114280" y="85735"/>
            <a:ext cx="12191980" cy="6857990"/>
          </a:xfrm>
          <a:prstGeom prst="rect">
            <a:avLst/>
          </a:prstGeom>
        </p:spPr>
      </p:pic>
      <p:pic>
        <p:nvPicPr>
          <p:cNvPr id="3" name="Picture 2" descr="A group of wind turbines&#10;&#10;Description automatically generated with low confidence">
            <a:extLst>
              <a:ext uri="{FF2B5EF4-FFF2-40B4-BE49-F238E27FC236}">
                <a16:creationId xmlns:a16="http://schemas.microsoft.com/office/drawing/2014/main" id="{64226376-5FB6-4015-A9EB-EE3118A9C134}"/>
              </a:ext>
            </a:extLst>
          </p:cNvPr>
          <p:cNvPicPr/>
          <p:nvPr/>
        </p:nvPicPr>
        <p:blipFill rotWithShape="1">
          <a:blip r:embed="rId2"/>
          <a:srcRect t="16512" r="9091"/>
          <a:stretch/>
        </p:blipFill>
        <p:spPr>
          <a:xfrm>
            <a:off x="-114280" y="85735"/>
            <a:ext cx="12191980" cy="6857990"/>
          </a:xfrm>
          <a:prstGeom prst="rect">
            <a:avLst/>
          </a:prstGeom>
        </p:spPr>
      </p:pic>
      <p:sp>
        <p:nvSpPr>
          <p:cNvPr id="4" name="Rectangle 3">
            <a:extLst>
              <a:ext uri="{FF2B5EF4-FFF2-40B4-BE49-F238E27FC236}">
                <a16:creationId xmlns:a16="http://schemas.microsoft.com/office/drawing/2014/main" id="{04C75836-87B9-49E8-B4B2-97A749444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AB30EA53-20B3-4D03-B610-9077B5256DEE}"/>
              </a:ext>
            </a:extLst>
          </p:cNvPr>
          <p:cNvSpPr txBox="1">
            <a:spLocks/>
          </p:cNvSpPr>
          <p:nvPr/>
        </p:nvSpPr>
        <p:spPr>
          <a:xfrm>
            <a:off x="594804" y="640263"/>
            <a:ext cx="6619811" cy="54126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2060"/>
                </a:solidFill>
              </a:rPr>
              <a:t>What are the benefits of windmill energy?  </a:t>
            </a:r>
          </a:p>
        </p:txBody>
      </p:sp>
      <p:sp>
        <p:nvSpPr>
          <p:cNvPr id="6" name="Content Placeholder 2">
            <a:extLst>
              <a:ext uri="{FF2B5EF4-FFF2-40B4-BE49-F238E27FC236}">
                <a16:creationId xmlns:a16="http://schemas.microsoft.com/office/drawing/2014/main" id="{585221CE-412D-42E4-8868-EA1FCDFC055C}"/>
              </a:ext>
            </a:extLst>
          </p:cNvPr>
          <p:cNvSpPr txBox="1">
            <a:spLocks/>
          </p:cNvSpPr>
          <p:nvPr/>
        </p:nvSpPr>
        <p:spPr>
          <a:xfrm>
            <a:off x="594109" y="1500615"/>
            <a:ext cx="6620505" cy="439415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002060"/>
                </a:solidFill>
              </a:rPr>
              <a:t>Windmill electricity does not pollute water or air, with the resulting energy from windmills does not increase global warming.  Also, wind power does not deplete natural resources. </a:t>
            </a:r>
          </a:p>
          <a:p>
            <a:r>
              <a:rPr lang="en-US" sz="1600" dirty="0">
                <a:solidFill>
                  <a:srgbClr val="002060"/>
                </a:solidFill>
              </a:rPr>
              <a:t>Another advantage to wind energy is that the use helps farmers who suffer from the high demands of farming based on weather conditions and drought.  Farmers receive money from windmills on the farm and can still farm around the windmill. </a:t>
            </a:r>
          </a:p>
          <a:p>
            <a:r>
              <a:rPr lang="en-US" sz="1600" dirty="0">
                <a:solidFill>
                  <a:srgbClr val="002060"/>
                </a:solidFill>
              </a:rPr>
              <a:t>In Europe, there are offshore wind farms that increase energy creation.  Another benefit is the reduction in dependence on foreign countries for our power needs.  </a:t>
            </a:r>
          </a:p>
          <a:p>
            <a:r>
              <a:rPr lang="en-US" sz="1600" dirty="0">
                <a:solidFill>
                  <a:srgbClr val="002060"/>
                </a:solidFill>
              </a:rPr>
              <a:t>Windmill power can help rural areas with power needs, and now windmills come in a variety of windmill sizes.  The current technology in wind power is becoming cheaper to produce as well. </a:t>
            </a:r>
          </a:p>
          <a:p>
            <a:r>
              <a:rPr lang="en-US" sz="1600" dirty="0">
                <a:solidFill>
                  <a:srgbClr val="002060"/>
                </a:solidFill>
              </a:rPr>
              <a:t>Facebook uses AI to create models to store renewable energy in other forms that are cheaper to store. The electrocatalyst is a way to convert renewable energy to hydrogen or ethanol.  Many different combinations of catalysts for use in the AI model to calculate the different combinations speeds up research. </a:t>
            </a:r>
          </a:p>
          <a:p>
            <a:pPr marL="0" indent="0">
              <a:buFont typeface="Arial" panose="020B0604020202020204" pitchFamily="34" charset="0"/>
              <a:buNone/>
            </a:pPr>
            <a:endParaRPr lang="en-US" sz="1100" dirty="0">
              <a:solidFill>
                <a:srgbClr val="002060"/>
              </a:solidFill>
            </a:endParaRPr>
          </a:p>
        </p:txBody>
      </p:sp>
    </p:spTree>
    <p:extLst>
      <p:ext uri="{BB962C8B-B14F-4D97-AF65-F5344CB8AC3E}">
        <p14:creationId xmlns:p14="http://schemas.microsoft.com/office/powerpoint/2010/main" val="3677009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B48A2BF-969B-47D9-8056-1148E5F868BC}"/>
              </a:ext>
            </a:extLst>
          </p:cNvPr>
          <p:cNvPicPr>
            <a:picLocks noChangeAspect="1"/>
          </p:cNvPicPr>
          <p:nvPr/>
        </p:nvPicPr>
        <p:blipFill>
          <a:blip r:embed="rId2"/>
          <a:stretch>
            <a:fillRect/>
          </a:stretch>
        </p:blipFill>
        <p:spPr>
          <a:xfrm>
            <a:off x="188975" y="310793"/>
            <a:ext cx="11380997" cy="6007814"/>
          </a:xfrm>
          <a:prstGeom prst="rect">
            <a:avLst/>
          </a:prstGeom>
        </p:spPr>
      </p:pic>
      <p:pic>
        <p:nvPicPr>
          <p:cNvPr id="5" name="Picture 4">
            <a:extLst>
              <a:ext uri="{FF2B5EF4-FFF2-40B4-BE49-F238E27FC236}">
                <a16:creationId xmlns:a16="http://schemas.microsoft.com/office/drawing/2014/main" id="{83150A19-D0F4-4C89-AD09-76BE7E10CA43}"/>
              </a:ext>
            </a:extLst>
          </p:cNvPr>
          <p:cNvPicPr>
            <a:picLocks noChangeAspect="1"/>
          </p:cNvPicPr>
          <p:nvPr/>
        </p:nvPicPr>
        <p:blipFill>
          <a:blip r:embed="rId3"/>
          <a:stretch>
            <a:fillRect/>
          </a:stretch>
        </p:blipFill>
        <p:spPr>
          <a:xfrm>
            <a:off x="287676" y="657546"/>
            <a:ext cx="11106364" cy="766711"/>
          </a:xfrm>
          <a:prstGeom prst="rect">
            <a:avLst/>
          </a:prstGeom>
        </p:spPr>
      </p:pic>
    </p:spTree>
    <p:extLst>
      <p:ext uri="{BB962C8B-B14F-4D97-AF65-F5344CB8AC3E}">
        <p14:creationId xmlns:p14="http://schemas.microsoft.com/office/powerpoint/2010/main" val="993306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slide18" descr="Renewable Energy Story54">
            <a:extLst>
              <a:ext uri="{FF2B5EF4-FFF2-40B4-BE49-F238E27FC236}">
                <a16:creationId xmlns:a16="http://schemas.microsoft.com/office/drawing/2014/main" id="{ECA7B1B5-C009-470F-8DE8-8EBAB074C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33546"/>
            <a:ext cx="10572223" cy="6390544"/>
          </a:xfrm>
          <a:prstGeom prst="rect">
            <a:avLst/>
          </a:prstGeom>
        </p:spPr>
      </p:pic>
      <p:pic>
        <p:nvPicPr>
          <p:cNvPr id="3" name="Picture 2">
            <a:extLst>
              <a:ext uri="{FF2B5EF4-FFF2-40B4-BE49-F238E27FC236}">
                <a16:creationId xmlns:a16="http://schemas.microsoft.com/office/drawing/2014/main" id="{38BA6FC8-E3CF-4894-90FE-7028AC6FA2AD}"/>
              </a:ext>
            </a:extLst>
          </p:cNvPr>
          <p:cNvPicPr>
            <a:picLocks noChangeAspect="1"/>
          </p:cNvPicPr>
          <p:nvPr/>
        </p:nvPicPr>
        <p:blipFill>
          <a:blip r:embed="rId3"/>
          <a:stretch>
            <a:fillRect/>
          </a:stretch>
        </p:blipFill>
        <p:spPr>
          <a:xfrm>
            <a:off x="676275" y="466726"/>
            <a:ext cx="10378718" cy="819150"/>
          </a:xfrm>
          <a:prstGeom prst="rect">
            <a:avLst/>
          </a:prstGeom>
        </p:spPr>
      </p:pic>
    </p:spTree>
    <p:extLst>
      <p:ext uri="{BB962C8B-B14F-4D97-AF65-F5344CB8AC3E}">
        <p14:creationId xmlns:p14="http://schemas.microsoft.com/office/powerpoint/2010/main" val="1244026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slide19" descr="Renewable Energy Story49">
            <a:extLst>
              <a:ext uri="{FF2B5EF4-FFF2-40B4-BE49-F238E27FC236}">
                <a16:creationId xmlns:a16="http://schemas.microsoft.com/office/drawing/2014/main" id="{CA68971C-C01F-4D8F-9F3F-E162E97DDE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824" y="456986"/>
            <a:ext cx="10247586" cy="5943600"/>
          </a:xfrm>
          <a:prstGeom prst="rect">
            <a:avLst/>
          </a:prstGeom>
        </p:spPr>
      </p:pic>
      <p:graphicFrame>
        <p:nvGraphicFramePr>
          <p:cNvPr id="2" name="Table 2">
            <a:extLst>
              <a:ext uri="{FF2B5EF4-FFF2-40B4-BE49-F238E27FC236}">
                <a16:creationId xmlns:a16="http://schemas.microsoft.com/office/drawing/2014/main" id="{FE3C2640-A6F5-4468-8D70-51212A0E6D22}"/>
              </a:ext>
            </a:extLst>
          </p:cNvPr>
          <p:cNvGraphicFramePr>
            <a:graphicFrameLocks noGrp="1"/>
          </p:cNvGraphicFramePr>
          <p:nvPr>
            <p:extLst>
              <p:ext uri="{D42A27DB-BD31-4B8C-83A1-F6EECF244321}">
                <p14:modId xmlns:p14="http://schemas.microsoft.com/office/powerpoint/2010/main" val="475891537"/>
              </p:ext>
            </p:extLst>
          </p:nvPr>
        </p:nvGraphicFramePr>
        <p:xfrm>
          <a:off x="1087120" y="904240"/>
          <a:ext cx="9977120" cy="602210"/>
        </p:xfrm>
        <a:graphic>
          <a:graphicData uri="http://schemas.openxmlformats.org/drawingml/2006/table">
            <a:tbl>
              <a:tblPr firstRow="1" bandRow="1">
                <a:tableStyleId>{5C22544A-7EE6-4342-B048-85BDC9FD1C3A}</a:tableStyleId>
              </a:tblPr>
              <a:tblGrid>
                <a:gridCol w="9977120">
                  <a:extLst>
                    <a:ext uri="{9D8B030D-6E8A-4147-A177-3AD203B41FA5}">
                      <a16:colId xmlns:a16="http://schemas.microsoft.com/office/drawing/2014/main" val="287697751"/>
                    </a:ext>
                  </a:extLst>
                </a:gridCol>
              </a:tblGrid>
              <a:tr h="602210">
                <a:tc>
                  <a:txBody>
                    <a:bodyPr/>
                    <a:lstStyle/>
                    <a:p>
                      <a:pPr algn="ctr"/>
                      <a:r>
                        <a:rPr lang="en-US" dirty="0"/>
                        <a:t>New York ranked #4 again is ranked in the top 5 for wind energy. </a:t>
                      </a:r>
                    </a:p>
                  </a:txBody>
                  <a:tcPr anchor="ctr"/>
                </a:tc>
                <a:extLst>
                  <a:ext uri="{0D108BD9-81ED-4DB2-BD59-A6C34878D82A}">
                    <a16:rowId xmlns:a16="http://schemas.microsoft.com/office/drawing/2014/main" val="1065006572"/>
                  </a:ext>
                </a:extLst>
              </a:tr>
            </a:tbl>
          </a:graphicData>
        </a:graphic>
      </p:graphicFrame>
    </p:spTree>
    <p:extLst>
      <p:ext uri="{BB962C8B-B14F-4D97-AF65-F5344CB8AC3E}">
        <p14:creationId xmlns:p14="http://schemas.microsoft.com/office/powerpoint/2010/main" val="285230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slide20" descr="Renewable Energy Story50">
            <a:extLst>
              <a:ext uri="{FF2B5EF4-FFF2-40B4-BE49-F238E27FC236}">
                <a16:creationId xmlns:a16="http://schemas.microsoft.com/office/drawing/2014/main" id="{4A55E97A-F662-49B9-B8C0-A46C512B06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2">
            <a:extLst>
              <a:ext uri="{FF2B5EF4-FFF2-40B4-BE49-F238E27FC236}">
                <a16:creationId xmlns:a16="http://schemas.microsoft.com/office/drawing/2014/main" id="{EAF124F5-13C2-4627-9B38-23DA24CA7058}"/>
              </a:ext>
            </a:extLst>
          </p:cNvPr>
          <p:cNvGraphicFramePr>
            <a:graphicFrameLocks noGrp="1"/>
          </p:cNvGraphicFramePr>
          <p:nvPr>
            <p:extLst>
              <p:ext uri="{D42A27DB-BD31-4B8C-83A1-F6EECF244321}">
                <p14:modId xmlns:p14="http://schemas.microsoft.com/office/powerpoint/2010/main" val="1615499301"/>
              </p:ext>
            </p:extLst>
          </p:nvPr>
        </p:nvGraphicFramePr>
        <p:xfrm>
          <a:off x="1056640" y="863600"/>
          <a:ext cx="10058400" cy="64285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4145905250"/>
                    </a:ext>
                  </a:extLst>
                </a:gridCol>
              </a:tblGrid>
              <a:tr h="642850">
                <a:tc>
                  <a:txBody>
                    <a:bodyPr/>
                    <a:lstStyle/>
                    <a:p>
                      <a:pPr algn="ctr"/>
                      <a:r>
                        <a:rPr lang="en-US" dirty="0"/>
                        <a:t>Ranked #5 is Pennsylvania for wind energy with primarily residential and commercial use.</a:t>
                      </a:r>
                    </a:p>
                  </a:txBody>
                  <a:tcPr anchor="ctr"/>
                </a:tc>
                <a:extLst>
                  <a:ext uri="{0D108BD9-81ED-4DB2-BD59-A6C34878D82A}">
                    <a16:rowId xmlns:a16="http://schemas.microsoft.com/office/drawing/2014/main" val="3464941230"/>
                  </a:ext>
                </a:extLst>
              </a:tr>
            </a:tbl>
          </a:graphicData>
        </a:graphic>
      </p:graphicFrame>
    </p:spTree>
    <p:extLst>
      <p:ext uri="{BB962C8B-B14F-4D97-AF65-F5344CB8AC3E}">
        <p14:creationId xmlns:p14="http://schemas.microsoft.com/office/powerpoint/2010/main" val="1557947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slide21" descr="Renewable Energy Story31">
            <a:extLst>
              <a:ext uri="{FF2B5EF4-FFF2-40B4-BE49-F238E27FC236}">
                <a16:creationId xmlns:a16="http://schemas.microsoft.com/office/drawing/2014/main" id="{E6209DA7-EA91-44B4-925B-C8A4AC72B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2">
            <a:extLst>
              <a:ext uri="{FF2B5EF4-FFF2-40B4-BE49-F238E27FC236}">
                <a16:creationId xmlns:a16="http://schemas.microsoft.com/office/drawing/2014/main" id="{F5584955-AECB-49F1-8BC6-E865E13D4548}"/>
              </a:ext>
            </a:extLst>
          </p:cNvPr>
          <p:cNvGraphicFramePr>
            <a:graphicFrameLocks noGrp="1"/>
          </p:cNvGraphicFramePr>
          <p:nvPr>
            <p:extLst>
              <p:ext uri="{D42A27DB-BD31-4B8C-83A1-F6EECF244321}">
                <p14:modId xmlns:p14="http://schemas.microsoft.com/office/powerpoint/2010/main" val="1362078574"/>
              </p:ext>
            </p:extLst>
          </p:nvPr>
        </p:nvGraphicFramePr>
        <p:xfrm>
          <a:off x="1087120" y="873760"/>
          <a:ext cx="10027920" cy="558800"/>
        </p:xfrm>
        <a:graphic>
          <a:graphicData uri="http://schemas.openxmlformats.org/drawingml/2006/table">
            <a:tbl>
              <a:tblPr firstRow="1" bandRow="1">
                <a:tableStyleId>{5C22544A-7EE6-4342-B048-85BDC9FD1C3A}</a:tableStyleId>
              </a:tblPr>
              <a:tblGrid>
                <a:gridCol w="10027920">
                  <a:extLst>
                    <a:ext uri="{9D8B030D-6E8A-4147-A177-3AD203B41FA5}">
                      <a16:colId xmlns:a16="http://schemas.microsoft.com/office/drawing/2014/main" val="2719032876"/>
                    </a:ext>
                  </a:extLst>
                </a:gridCol>
              </a:tblGrid>
              <a:tr h="558800">
                <a:tc>
                  <a:txBody>
                    <a:bodyPr/>
                    <a:lstStyle/>
                    <a:p>
                      <a:pPr algn="ctr"/>
                      <a:r>
                        <a:rPr lang="en-US" dirty="0"/>
                        <a:t>Wyoming ranked at #7 and Arizona # 10 for wind energy are trending up.</a:t>
                      </a:r>
                    </a:p>
                  </a:txBody>
                  <a:tcPr anchor="ctr"/>
                </a:tc>
                <a:extLst>
                  <a:ext uri="{0D108BD9-81ED-4DB2-BD59-A6C34878D82A}">
                    <a16:rowId xmlns:a16="http://schemas.microsoft.com/office/drawing/2014/main" val="3489499102"/>
                  </a:ext>
                </a:extLst>
              </a:tr>
            </a:tbl>
          </a:graphicData>
        </a:graphic>
      </p:graphicFrame>
    </p:spTree>
    <p:extLst>
      <p:ext uri="{BB962C8B-B14F-4D97-AF65-F5344CB8AC3E}">
        <p14:creationId xmlns:p14="http://schemas.microsoft.com/office/powerpoint/2010/main" val="582731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slide22" descr="Renewable Energy Story51">
            <a:extLst>
              <a:ext uri="{FF2B5EF4-FFF2-40B4-BE49-F238E27FC236}">
                <a16:creationId xmlns:a16="http://schemas.microsoft.com/office/drawing/2014/main" id="{0B9E9B0B-41F4-4514-9007-4A65EF008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2">
            <a:extLst>
              <a:ext uri="{FF2B5EF4-FFF2-40B4-BE49-F238E27FC236}">
                <a16:creationId xmlns:a16="http://schemas.microsoft.com/office/drawing/2014/main" id="{B8382CD5-A12C-4E8E-B66A-95FD9915814A}"/>
              </a:ext>
            </a:extLst>
          </p:cNvPr>
          <p:cNvGraphicFramePr>
            <a:graphicFrameLocks noGrp="1"/>
          </p:cNvGraphicFramePr>
          <p:nvPr>
            <p:extLst>
              <p:ext uri="{D42A27DB-BD31-4B8C-83A1-F6EECF244321}">
                <p14:modId xmlns:p14="http://schemas.microsoft.com/office/powerpoint/2010/main" val="1166745180"/>
              </p:ext>
            </p:extLst>
          </p:nvPr>
        </p:nvGraphicFramePr>
        <p:xfrm>
          <a:off x="1087120" y="843280"/>
          <a:ext cx="10058400" cy="66317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2467415533"/>
                    </a:ext>
                  </a:extLst>
                </a:gridCol>
              </a:tblGrid>
              <a:tr h="663170">
                <a:tc>
                  <a:txBody>
                    <a:bodyPr/>
                    <a:lstStyle/>
                    <a:p>
                      <a:pPr algn="ctr"/>
                      <a:r>
                        <a:rPr lang="en-US" dirty="0"/>
                        <a:t>While ranked in the top ten Michigan #6, Iowa #8 and Wisconsin #9 are trending down.</a:t>
                      </a:r>
                    </a:p>
                  </a:txBody>
                  <a:tcPr anchor="ctr"/>
                </a:tc>
                <a:extLst>
                  <a:ext uri="{0D108BD9-81ED-4DB2-BD59-A6C34878D82A}">
                    <a16:rowId xmlns:a16="http://schemas.microsoft.com/office/drawing/2014/main" val="3083403348"/>
                  </a:ext>
                </a:extLst>
              </a:tr>
            </a:tbl>
          </a:graphicData>
        </a:graphic>
      </p:graphicFrame>
    </p:spTree>
    <p:extLst>
      <p:ext uri="{BB962C8B-B14F-4D97-AF65-F5344CB8AC3E}">
        <p14:creationId xmlns:p14="http://schemas.microsoft.com/office/powerpoint/2010/main" val="1052284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slide24" descr="Renewable Energy Story26">
            <a:extLst>
              <a:ext uri="{FF2B5EF4-FFF2-40B4-BE49-F238E27FC236}">
                <a16:creationId xmlns:a16="http://schemas.microsoft.com/office/drawing/2014/main" id="{9B0611AF-52AE-4F0B-885A-25452B265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2">
            <a:extLst>
              <a:ext uri="{FF2B5EF4-FFF2-40B4-BE49-F238E27FC236}">
                <a16:creationId xmlns:a16="http://schemas.microsoft.com/office/drawing/2014/main" id="{43AB6F8F-FAE8-4840-9AD8-0D21524E02BF}"/>
              </a:ext>
            </a:extLst>
          </p:cNvPr>
          <p:cNvGraphicFramePr>
            <a:graphicFrameLocks noGrp="1"/>
          </p:cNvGraphicFramePr>
          <p:nvPr>
            <p:extLst>
              <p:ext uri="{D42A27DB-BD31-4B8C-83A1-F6EECF244321}">
                <p14:modId xmlns:p14="http://schemas.microsoft.com/office/powerpoint/2010/main" val="828376226"/>
              </p:ext>
            </p:extLst>
          </p:nvPr>
        </p:nvGraphicFramePr>
        <p:xfrm>
          <a:off x="1066800" y="894080"/>
          <a:ext cx="9916160" cy="497840"/>
        </p:xfrm>
        <a:graphic>
          <a:graphicData uri="http://schemas.openxmlformats.org/drawingml/2006/table">
            <a:tbl>
              <a:tblPr firstRow="1" bandRow="1">
                <a:tableStyleId>{5C22544A-7EE6-4342-B048-85BDC9FD1C3A}</a:tableStyleId>
              </a:tblPr>
              <a:tblGrid>
                <a:gridCol w="9916160">
                  <a:extLst>
                    <a:ext uri="{9D8B030D-6E8A-4147-A177-3AD203B41FA5}">
                      <a16:colId xmlns:a16="http://schemas.microsoft.com/office/drawing/2014/main" val="2842115169"/>
                    </a:ext>
                  </a:extLst>
                </a:gridCol>
              </a:tblGrid>
              <a:tr h="497840">
                <a:tc>
                  <a:txBody>
                    <a:bodyPr/>
                    <a:lstStyle/>
                    <a:p>
                      <a:pPr algn="ctr"/>
                      <a:r>
                        <a:rPr lang="en-US" dirty="0"/>
                        <a:t>While in the bottom ten Arkansas, Kentucky and Mississippi are trending up.</a:t>
                      </a:r>
                    </a:p>
                  </a:txBody>
                  <a:tcPr anchor="ctr"/>
                </a:tc>
                <a:extLst>
                  <a:ext uri="{0D108BD9-81ED-4DB2-BD59-A6C34878D82A}">
                    <a16:rowId xmlns:a16="http://schemas.microsoft.com/office/drawing/2014/main" val="376515379"/>
                  </a:ext>
                </a:extLst>
              </a:tr>
            </a:tbl>
          </a:graphicData>
        </a:graphic>
      </p:graphicFrame>
    </p:spTree>
    <p:extLst>
      <p:ext uri="{BB962C8B-B14F-4D97-AF65-F5344CB8AC3E}">
        <p14:creationId xmlns:p14="http://schemas.microsoft.com/office/powerpoint/2010/main" val="3733427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slide25" descr="Renewable Energy Story39">
            <a:extLst>
              <a:ext uri="{FF2B5EF4-FFF2-40B4-BE49-F238E27FC236}">
                <a16:creationId xmlns:a16="http://schemas.microsoft.com/office/drawing/2014/main" id="{1235F128-578B-49DD-9B71-D1E3B979B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2">
            <a:extLst>
              <a:ext uri="{FF2B5EF4-FFF2-40B4-BE49-F238E27FC236}">
                <a16:creationId xmlns:a16="http://schemas.microsoft.com/office/drawing/2014/main" id="{94E4C80E-53AA-4F22-A107-AEAA08FD4C4C}"/>
              </a:ext>
            </a:extLst>
          </p:cNvPr>
          <p:cNvGraphicFramePr>
            <a:graphicFrameLocks noGrp="1"/>
          </p:cNvGraphicFramePr>
          <p:nvPr>
            <p:extLst>
              <p:ext uri="{D42A27DB-BD31-4B8C-83A1-F6EECF244321}">
                <p14:modId xmlns:p14="http://schemas.microsoft.com/office/powerpoint/2010/main" val="1876100193"/>
              </p:ext>
            </p:extLst>
          </p:nvPr>
        </p:nvGraphicFramePr>
        <p:xfrm>
          <a:off x="1087120" y="782320"/>
          <a:ext cx="9956800" cy="640080"/>
        </p:xfrm>
        <a:graphic>
          <a:graphicData uri="http://schemas.openxmlformats.org/drawingml/2006/table">
            <a:tbl>
              <a:tblPr firstRow="1" bandRow="1">
                <a:tableStyleId>{5C22544A-7EE6-4342-B048-85BDC9FD1C3A}</a:tableStyleId>
              </a:tblPr>
              <a:tblGrid>
                <a:gridCol w="9956800">
                  <a:extLst>
                    <a:ext uri="{9D8B030D-6E8A-4147-A177-3AD203B41FA5}">
                      <a16:colId xmlns:a16="http://schemas.microsoft.com/office/drawing/2014/main" val="3971043388"/>
                    </a:ext>
                  </a:extLst>
                </a:gridCol>
              </a:tblGrid>
              <a:tr h="629920">
                <a:tc>
                  <a:txBody>
                    <a:bodyPr/>
                    <a:lstStyle/>
                    <a:p>
                      <a:pPr algn="ctr"/>
                      <a:r>
                        <a:rPr lang="en-US" dirty="0"/>
                        <a:t>In the bottom ten trending down are Louisiana, Georgia, and Alabama.  South Carolina and Tennessee are flattening out.</a:t>
                      </a:r>
                    </a:p>
                  </a:txBody>
                  <a:tcPr anchor="ctr"/>
                </a:tc>
                <a:extLst>
                  <a:ext uri="{0D108BD9-81ED-4DB2-BD59-A6C34878D82A}">
                    <a16:rowId xmlns:a16="http://schemas.microsoft.com/office/drawing/2014/main" val="3807241578"/>
                  </a:ext>
                </a:extLst>
              </a:tr>
            </a:tbl>
          </a:graphicData>
        </a:graphic>
      </p:graphicFrame>
    </p:spTree>
    <p:extLst>
      <p:ext uri="{BB962C8B-B14F-4D97-AF65-F5344CB8AC3E}">
        <p14:creationId xmlns:p14="http://schemas.microsoft.com/office/powerpoint/2010/main" val="3062524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slide27" descr="Renewable Energy Story36">
            <a:extLst>
              <a:ext uri="{FF2B5EF4-FFF2-40B4-BE49-F238E27FC236}">
                <a16:creationId xmlns:a16="http://schemas.microsoft.com/office/drawing/2014/main" id="{20456C1B-DBD4-4B24-BAA5-6F3EF1CEE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2">
            <a:extLst>
              <a:ext uri="{FF2B5EF4-FFF2-40B4-BE49-F238E27FC236}">
                <a16:creationId xmlns:a16="http://schemas.microsoft.com/office/drawing/2014/main" id="{226465AE-CDBF-4B60-8A9F-EB1BCD8251FF}"/>
              </a:ext>
            </a:extLst>
          </p:cNvPr>
          <p:cNvGraphicFramePr>
            <a:graphicFrameLocks noGrp="1"/>
          </p:cNvGraphicFramePr>
          <p:nvPr>
            <p:extLst>
              <p:ext uri="{D42A27DB-BD31-4B8C-83A1-F6EECF244321}">
                <p14:modId xmlns:p14="http://schemas.microsoft.com/office/powerpoint/2010/main" val="639645943"/>
              </p:ext>
            </p:extLst>
          </p:nvPr>
        </p:nvGraphicFramePr>
        <p:xfrm>
          <a:off x="1056640" y="853440"/>
          <a:ext cx="10017760" cy="653010"/>
        </p:xfrm>
        <a:graphic>
          <a:graphicData uri="http://schemas.openxmlformats.org/drawingml/2006/table">
            <a:tbl>
              <a:tblPr firstRow="1" bandRow="1">
                <a:tableStyleId>{5C22544A-7EE6-4342-B048-85BDC9FD1C3A}</a:tableStyleId>
              </a:tblPr>
              <a:tblGrid>
                <a:gridCol w="10017760">
                  <a:extLst>
                    <a:ext uri="{9D8B030D-6E8A-4147-A177-3AD203B41FA5}">
                      <a16:colId xmlns:a16="http://schemas.microsoft.com/office/drawing/2014/main" val="1904455699"/>
                    </a:ext>
                  </a:extLst>
                </a:gridCol>
              </a:tblGrid>
              <a:tr h="653010">
                <a:tc>
                  <a:txBody>
                    <a:bodyPr/>
                    <a:lstStyle/>
                    <a:p>
                      <a:pPr algn="ctr"/>
                      <a:r>
                        <a:rPr lang="en-US" dirty="0"/>
                        <a:t>Based on the recent problems with the Texas power grid you can see the renewable solar is increasing in Texas primarily in residential.</a:t>
                      </a:r>
                    </a:p>
                  </a:txBody>
                  <a:tcPr anchor="ctr"/>
                </a:tc>
                <a:extLst>
                  <a:ext uri="{0D108BD9-81ED-4DB2-BD59-A6C34878D82A}">
                    <a16:rowId xmlns:a16="http://schemas.microsoft.com/office/drawing/2014/main" val="1851724162"/>
                  </a:ext>
                </a:extLst>
              </a:tr>
            </a:tbl>
          </a:graphicData>
        </a:graphic>
      </p:graphicFrame>
    </p:spTree>
    <p:extLst>
      <p:ext uri="{BB962C8B-B14F-4D97-AF65-F5344CB8AC3E}">
        <p14:creationId xmlns:p14="http://schemas.microsoft.com/office/powerpoint/2010/main" val="3085650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slide28" descr="Renewable Energy Story9">
            <a:extLst>
              <a:ext uri="{FF2B5EF4-FFF2-40B4-BE49-F238E27FC236}">
                <a16:creationId xmlns:a16="http://schemas.microsoft.com/office/drawing/2014/main" id="{8BF4FD88-981D-461C-814F-50943C903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2">
            <a:extLst>
              <a:ext uri="{FF2B5EF4-FFF2-40B4-BE49-F238E27FC236}">
                <a16:creationId xmlns:a16="http://schemas.microsoft.com/office/drawing/2014/main" id="{995FB82E-08B0-40F7-A785-5ED48CDBE676}"/>
              </a:ext>
            </a:extLst>
          </p:cNvPr>
          <p:cNvGraphicFramePr>
            <a:graphicFrameLocks noGrp="1"/>
          </p:cNvGraphicFramePr>
          <p:nvPr>
            <p:extLst>
              <p:ext uri="{D42A27DB-BD31-4B8C-83A1-F6EECF244321}">
                <p14:modId xmlns:p14="http://schemas.microsoft.com/office/powerpoint/2010/main" val="3195877960"/>
              </p:ext>
            </p:extLst>
          </p:nvPr>
        </p:nvGraphicFramePr>
        <p:xfrm>
          <a:off x="1076960" y="762000"/>
          <a:ext cx="10058400" cy="9144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4014676511"/>
                    </a:ext>
                  </a:extLst>
                </a:gridCol>
              </a:tblGrid>
              <a:tr h="863600">
                <a:tc>
                  <a:txBody>
                    <a:bodyPr/>
                    <a:lstStyle/>
                    <a:p>
                      <a:pPr algn="ctr"/>
                      <a:r>
                        <a:rPr lang="en-US" dirty="0"/>
                        <a:t>In Texas you can see that wind energy has dropped drastically since 2016.  Texas has the highest potential for wind energy in the United States. If the wind energy increased at the rate prior to 2016 what would have been the results during the extreme weather event last month.</a:t>
                      </a:r>
                    </a:p>
                  </a:txBody>
                  <a:tcPr anchor="ctr"/>
                </a:tc>
                <a:extLst>
                  <a:ext uri="{0D108BD9-81ED-4DB2-BD59-A6C34878D82A}">
                    <a16:rowId xmlns:a16="http://schemas.microsoft.com/office/drawing/2014/main" val="464308227"/>
                  </a:ext>
                </a:extLst>
              </a:tr>
            </a:tbl>
          </a:graphicData>
        </a:graphic>
      </p:graphicFrame>
    </p:spTree>
    <p:extLst>
      <p:ext uri="{BB962C8B-B14F-4D97-AF65-F5344CB8AC3E}">
        <p14:creationId xmlns:p14="http://schemas.microsoft.com/office/powerpoint/2010/main" val="3236089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0D80F-3A9F-4144-BBE0-E4B829CAEACE}"/>
              </a:ext>
            </a:extLst>
          </p:cNvPr>
          <p:cNvSpPr>
            <a:spLocks noGrp="1"/>
          </p:cNvSpPr>
          <p:nvPr>
            <p:ph type="title"/>
          </p:nvPr>
        </p:nvSpPr>
        <p:spPr>
          <a:xfrm>
            <a:off x="572493" y="238540"/>
            <a:ext cx="11018520" cy="1148472"/>
          </a:xfrm>
        </p:spPr>
        <p:txBody>
          <a:bodyPr anchor="b">
            <a:normAutofit/>
          </a:bodyPr>
          <a:lstStyle/>
          <a:p>
            <a:pPr algn="ctr"/>
            <a:r>
              <a:rPr lang="en-US" sz="2400" b="1" dirty="0">
                <a:solidFill>
                  <a:srgbClr val="002060"/>
                </a:solidFill>
              </a:rPr>
              <a:t>Advantages of Solar Energy -There are many advantages to Solar energy, and many homeowners are adding Solar to their homes. </a:t>
            </a:r>
            <a:br>
              <a:rPr lang="en-US" sz="2400" b="1" dirty="0">
                <a:solidFill>
                  <a:srgbClr val="002060"/>
                </a:solidFill>
              </a:rPr>
            </a:br>
            <a:endParaRPr lang="en-US" sz="2400" b="1" dirty="0">
              <a:solidFill>
                <a:srgbClr val="002060"/>
              </a:solidFill>
            </a:endParaRPr>
          </a:p>
        </p:txBody>
      </p:sp>
      <p:sp>
        <p:nvSpPr>
          <p:cNvPr id="3" name="Content Placeholder 2">
            <a:extLst>
              <a:ext uri="{FF2B5EF4-FFF2-40B4-BE49-F238E27FC236}">
                <a16:creationId xmlns:a16="http://schemas.microsoft.com/office/drawing/2014/main" id="{9E6B0AAC-6504-4B45-BFB6-22377AFC07A5}"/>
              </a:ext>
            </a:extLst>
          </p:cNvPr>
          <p:cNvSpPr>
            <a:spLocks noGrp="1"/>
          </p:cNvSpPr>
          <p:nvPr>
            <p:ph idx="1"/>
          </p:nvPr>
        </p:nvSpPr>
        <p:spPr>
          <a:xfrm>
            <a:off x="572493" y="1089061"/>
            <a:ext cx="6713552" cy="5101427"/>
          </a:xfrm>
        </p:spPr>
        <p:txBody>
          <a:bodyPr anchor="t">
            <a:normAutofit fontScale="40000" lnSpcReduction="20000"/>
          </a:bodyPr>
          <a:lstStyle/>
          <a:p>
            <a:r>
              <a:rPr lang="en-US" sz="3500" dirty="0">
                <a:solidFill>
                  <a:srgbClr val="002060"/>
                </a:solidFill>
              </a:rPr>
              <a:t>While researching the renewable energy movement driven by global warming and severe weather events. The public demand for solar energy has risen and with technology improving over recent decades.   The sun provides a powerful energy source, and presently we can harness a small amount to eliminate the need for energy from your local power company.  The Benefits of Solar Energy to the Environment are the reduction of greenhouse gases from fossil fuels.   Fossil fuels produce gasses that harm the environment.  Also, fossil fuel energy is finite and will run out one day, it is better to convert to renewable energy now before that occurs. </a:t>
            </a:r>
          </a:p>
          <a:p>
            <a:r>
              <a:rPr lang="en-US" sz="3500" dirty="0">
                <a:solidFill>
                  <a:srgbClr val="002060"/>
                </a:solidFill>
              </a:rPr>
              <a:t>The use of solar panels saves money because you will not need to buy electricity from the power plant.  If your solar system is connected to the grid, the surplus energy is sent back to your local power company and they may pay you for sell backs.  Also, solar energy uses sunlight to produce electricity so you will not have to worry about running out of sun fuel for your electricity needs.  Solar panels are low maintenance keep the solar panels free of debris and have them cleaned a couple of times a year. </a:t>
            </a:r>
          </a:p>
          <a:p>
            <a:r>
              <a:rPr lang="en-US" sz="3500" dirty="0">
                <a:solidFill>
                  <a:srgbClr val="002060"/>
                </a:solidFill>
              </a:rPr>
              <a:t>With severe weather events have been an issue in recent years solar panels will help with grid security.  Solar panels help with managing the load when the demand increases dramatically.  In California, there have been rolling blackouts due to severe heat. These events were not as extreme as the weather event in Texas but based on the amount of renewable energy in California the event only lasted for a couple of days.  </a:t>
            </a:r>
          </a:p>
          <a:p>
            <a:r>
              <a:rPr lang="en-US" sz="3500" dirty="0">
                <a:solidFill>
                  <a:srgbClr val="002060"/>
                </a:solidFill>
              </a:rPr>
              <a:t>Renewable energy has increased the demand for a new type of jobs, these jobs involve installing the system, cleaning, and maintenance.  Solar energy has many uses other than generating electricity or heat.  It can be used to power satellites or even your RV when on the road.  Energy demand increases during the day, and solar energy also increases during the day to maintain demand.  Solar systems can be installed anywhere you need power, on the top of your house on land or ever on the top of your van or RV. Solar power can be directed to batteries to save energy when solar panels do not produce electricity.  </a:t>
            </a:r>
          </a:p>
          <a:p>
            <a:endParaRPr lang="en-US" sz="900" dirty="0"/>
          </a:p>
        </p:txBody>
      </p:sp>
      <p:pic>
        <p:nvPicPr>
          <p:cNvPr id="4" name="Picture 3">
            <a:extLst>
              <a:ext uri="{FF2B5EF4-FFF2-40B4-BE49-F238E27FC236}">
                <a16:creationId xmlns:a16="http://schemas.microsoft.com/office/drawing/2014/main" id="{23E49CAE-1D70-442E-BF4B-BE52BA2DAE6B}"/>
              </a:ext>
            </a:extLst>
          </p:cNvPr>
          <p:cNvPicPr>
            <a:picLocks noChangeAspect="1"/>
          </p:cNvPicPr>
          <p:nvPr/>
        </p:nvPicPr>
        <p:blipFill rotWithShape="1">
          <a:blip r:embed="rId2"/>
          <a:srcRect l="7137" r="21291" b="1"/>
          <a:stretch/>
        </p:blipFill>
        <p:spPr>
          <a:xfrm>
            <a:off x="7831901" y="1202076"/>
            <a:ext cx="3941064" cy="4618542"/>
          </a:xfrm>
          <a:prstGeom prst="rect">
            <a:avLst/>
          </a:prstGeom>
        </p:spPr>
      </p:pic>
    </p:spTree>
    <p:extLst>
      <p:ext uri="{BB962C8B-B14F-4D97-AF65-F5344CB8AC3E}">
        <p14:creationId xmlns:p14="http://schemas.microsoft.com/office/powerpoint/2010/main" val="3299024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slide29" descr="Renewable Energy Story38">
            <a:extLst>
              <a:ext uri="{FF2B5EF4-FFF2-40B4-BE49-F238E27FC236}">
                <a16:creationId xmlns:a16="http://schemas.microsoft.com/office/drawing/2014/main" id="{4A5CCB7D-5B23-44A5-A77F-79895497F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2">
            <a:extLst>
              <a:ext uri="{FF2B5EF4-FFF2-40B4-BE49-F238E27FC236}">
                <a16:creationId xmlns:a16="http://schemas.microsoft.com/office/drawing/2014/main" id="{00DF9AB3-8F9F-4F2C-B3D5-B6056FB6BBAF}"/>
              </a:ext>
            </a:extLst>
          </p:cNvPr>
          <p:cNvGraphicFramePr>
            <a:graphicFrameLocks noGrp="1"/>
          </p:cNvGraphicFramePr>
          <p:nvPr>
            <p:extLst>
              <p:ext uri="{D42A27DB-BD31-4B8C-83A1-F6EECF244321}">
                <p14:modId xmlns:p14="http://schemas.microsoft.com/office/powerpoint/2010/main" val="2907509431"/>
              </p:ext>
            </p:extLst>
          </p:nvPr>
        </p:nvGraphicFramePr>
        <p:xfrm>
          <a:off x="1076960" y="883920"/>
          <a:ext cx="10058400" cy="62253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1102361610"/>
                    </a:ext>
                  </a:extLst>
                </a:gridCol>
              </a:tblGrid>
              <a:tr h="622530">
                <a:tc>
                  <a:txBody>
                    <a:bodyPr/>
                    <a:lstStyle/>
                    <a:p>
                      <a:pPr algn="ctr"/>
                      <a:r>
                        <a:rPr lang="en-US" dirty="0"/>
                        <a:t>There was a similar drop in Alabama since 2016 shown below.</a:t>
                      </a:r>
                    </a:p>
                  </a:txBody>
                  <a:tcPr anchor="ctr"/>
                </a:tc>
                <a:extLst>
                  <a:ext uri="{0D108BD9-81ED-4DB2-BD59-A6C34878D82A}">
                    <a16:rowId xmlns:a16="http://schemas.microsoft.com/office/drawing/2014/main" val="1340537197"/>
                  </a:ext>
                </a:extLst>
              </a:tr>
            </a:tbl>
          </a:graphicData>
        </a:graphic>
      </p:graphicFrame>
    </p:spTree>
    <p:extLst>
      <p:ext uri="{BB962C8B-B14F-4D97-AF65-F5344CB8AC3E}">
        <p14:creationId xmlns:p14="http://schemas.microsoft.com/office/powerpoint/2010/main" val="2132541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slide30" descr="Renewable Energy Story37">
            <a:extLst>
              <a:ext uri="{FF2B5EF4-FFF2-40B4-BE49-F238E27FC236}">
                <a16:creationId xmlns:a16="http://schemas.microsoft.com/office/drawing/2014/main" id="{7517E5B1-FC32-4A8E-A948-9C9000E37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2">
            <a:extLst>
              <a:ext uri="{FF2B5EF4-FFF2-40B4-BE49-F238E27FC236}">
                <a16:creationId xmlns:a16="http://schemas.microsoft.com/office/drawing/2014/main" id="{7B6B155F-6BA9-4C81-96C9-076290EC04E7}"/>
              </a:ext>
            </a:extLst>
          </p:cNvPr>
          <p:cNvGraphicFramePr>
            <a:graphicFrameLocks noGrp="1"/>
          </p:cNvGraphicFramePr>
          <p:nvPr>
            <p:extLst>
              <p:ext uri="{D42A27DB-BD31-4B8C-83A1-F6EECF244321}">
                <p14:modId xmlns:p14="http://schemas.microsoft.com/office/powerpoint/2010/main" val="2957758867"/>
              </p:ext>
            </p:extLst>
          </p:nvPr>
        </p:nvGraphicFramePr>
        <p:xfrm>
          <a:off x="1076960" y="883920"/>
          <a:ext cx="9895840" cy="622530"/>
        </p:xfrm>
        <a:graphic>
          <a:graphicData uri="http://schemas.openxmlformats.org/drawingml/2006/table">
            <a:tbl>
              <a:tblPr firstRow="1" bandRow="1">
                <a:tableStyleId>{5C22544A-7EE6-4342-B048-85BDC9FD1C3A}</a:tableStyleId>
              </a:tblPr>
              <a:tblGrid>
                <a:gridCol w="9895840">
                  <a:extLst>
                    <a:ext uri="{9D8B030D-6E8A-4147-A177-3AD203B41FA5}">
                      <a16:colId xmlns:a16="http://schemas.microsoft.com/office/drawing/2014/main" val="3749777321"/>
                    </a:ext>
                  </a:extLst>
                </a:gridCol>
              </a:tblGrid>
              <a:tr h="622530">
                <a:tc>
                  <a:txBody>
                    <a:bodyPr/>
                    <a:lstStyle/>
                    <a:p>
                      <a:pPr algn="ctr"/>
                      <a:r>
                        <a:rPr lang="en-US" dirty="0"/>
                        <a:t>Similar drop for Wind in Alabama since 2016 for Wind.</a:t>
                      </a:r>
                    </a:p>
                  </a:txBody>
                  <a:tcPr anchor="ctr"/>
                </a:tc>
                <a:extLst>
                  <a:ext uri="{0D108BD9-81ED-4DB2-BD59-A6C34878D82A}">
                    <a16:rowId xmlns:a16="http://schemas.microsoft.com/office/drawing/2014/main" val="734664411"/>
                  </a:ext>
                </a:extLst>
              </a:tr>
            </a:tbl>
          </a:graphicData>
        </a:graphic>
      </p:graphicFrame>
    </p:spTree>
    <p:extLst>
      <p:ext uri="{BB962C8B-B14F-4D97-AF65-F5344CB8AC3E}">
        <p14:creationId xmlns:p14="http://schemas.microsoft.com/office/powerpoint/2010/main" val="2179254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6415F05F-DF82-463A-BAD0-D767ABAB1B7F}"/>
              </a:ext>
            </a:extLst>
          </p:cNvPr>
          <p:cNvPicPr>
            <a:picLocks noChangeAspect="1"/>
          </p:cNvPicPr>
          <p:nvPr/>
        </p:nvPicPr>
        <p:blipFill>
          <a:blip r:embed="rId2"/>
          <a:stretch>
            <a:fillRect/>
          </a:stretch>
        </p:blipFill>
        <p:spPr>
          <a:xfrm>
            <a:off x="410967" y="158684"/>
            <a:ext cx="11363218" cy="6365406"/>
          </a:xfrm>
          <a:prstGeom prst="rect">
            <a:avLst/>
          </a:prstGeom>
        </p:spPr>
      </p:pic>
      <p:graphicFrame>
        <p:nvGraphicFramePr>
          <p:cNvPr id="6" name="Table 6">
            <a:extLst>
              <a:ext uri="{FF2B5EF4-FFF2-40B4-BE49-F238E27FC236}">
                <a16:creationId xmlns:a16="http://schemas.microsoft.com/office/drawing/2014/main" id="{AF2215A2-C4BC-415F-89A6-A4432319E1C2}"/>
              </a:ext>
            </a:extLst>
          </p:cNvPr>
          <p:cNvGraphicFramePr>
            <a:graphicFrameLocks noGrp="1"/>
          </p:cNvGraphicFramePr>
          <p:nvPr>
            <p:extLst>
              <p:ext uri="{D42A27DB-BD31-4B8C-83A1-F6EECF244321}">
                <p14:modId xmlns:p14="http://schemas.microsoft.com/office/powerpoint/2010/main" val="929091016"/>
              </p:ext>
            </p:extLst>
          </p:nvPr>
        </p:nvGraphicFramePr>
        <p:xfrm>
          <a:off x="485775" y="628650"/>
          <a:ext cx="11106150" cy="723900"/>
        </p:xfrm>
        <a:graphic>
          <a:graphicData uri="http://schemas.openxmlformats.org/drawingml/2006/table">
            <a:tbl>
              <a:tblPr firstRow="1" bandRow="1">
                <a:tableStyleId>{5C22544A-7EE6-4342-B048-85BDC9FD1C3A}</a:tableStyleId>
              </a:tblPr>
              <a:tblGrid>
                <a:gridCol w="11106150">
                  <a:extLst>
                    <a:ext uri="{9D8B030D-6E8A-4147-A177-3AD203B41FA5}">
                      <a16:colId xmlns:a16="http://schemas.microsoft.com/office/drawing/2014/main" val="4086753750"/>
                    </a:ext>
                  </a:extLst>
                </a:gridCol>
              </a:tblGrid>
              <a:tr h="723900">
                <a:tc>
                  <a:txBody>
                    <a:bodyPr/>
                    <a:lstStyle/>
                    <a:p>
                      <a:pPr algn="ctr"/>
                      <a:r>
                        <a:rPr lang="en-US" dirty="0"/>
                        <a:t>When looking at renewable energy Solar from residential sources towers over other types of energy.</a:t>
                      </a:r>
                    </a:p>
                  </a:txBody>
                  <a:tcPr anchor="ctr"/>
                </a:tc>
                <a:extLst>
                  <a:ext uri="{0D108BD9-81ED-4DB2-BD59-A6C34878D82A}">
                    <a16:rowId xmlns:a16="http://schemas.microsoft.com/office/drawing/2014/main" val="108976753"/>
                  </a:ext>
                </a:extLst>
              </a:tr>
            </a:tbl>
          </a:graphicData>
        </a:graphic>
      </p:graphicFrame>
    </p:spTree>
    <p:extLst>
      <p:ext uri="{BB962C8B-B14F-4D97-AF65-F5344CB8AC3E}">
        <p14:creationId xmlns:p14="http://schemas.microsoft.com/office/powerpoint/2010/main" val="2618730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5CA0B10-7749-4487-9BC3-32DC2383F9AA}"/>
              </a:ext>
            </a:extLst>
          </p:cNvPr>
          <p:cNvPicPr>
            <a:picLocks noChangeAspect="1"/>
          </p:cNvPicPr>
          <p:nvPr/>
        </p:nvPicPr>
        <p:blipFill>
          <a:blip r:embed="rId2"/>
          <a:stretch>
            <a:fillRect/>
          </a:stretch>
        </p:blipFill>
        <p:spPr>
          <a:xfrm>
            <a:off x="609125" y="241989"/>
            <a:ext cx="11082866" cy="6437399"/>
          </a:xfrm>
          <a:prstGeom prst="rect">
            <a:avLst/>
          </a:prstGeom>
        </p:spPr>
      </p:pic>
      <p:pic>
        <p:nvPicPr>
          <p:cNvPr id="4" name="Picture 3">
            <a:extLst>
              <a:ext uri="{FF2B5EF4-FFF2-40B4-BE49-F238E27FC236}">
                <a16:creationId xmlns:a16="http://schemas.microsoft.com/office/drawing/2014/main" id="{ADE6395A-9C5F-4B73-AC79-EBF2CE55E8E6}"/>
              </a:ext>
            </a:extLst>
          </p:cNvPr>
          <p:cNvPicPr>
            <a:picLocks noChangeAspect="1"/>
          </p:cNvPicPr>
          <p:nvPr/>
        </p:nvPicPr>
        <p:blipFill>
          <a:blip r:embed="rId3"/>
          <a:stretch>
            <a:fillRect/>
          </a:stretch>
        </p:blipFill>
        <p:spPr>
          <a:xfrm>
            <a:off x="698643" y="597744"/>
            <a:ext cx="10884232" cy="768163"/>
          </a:xfrm>
          <a:prstGeom prst="rect">
            <a:avLst/>
          </a:prstGeom>
        </p:spPr>
      </p:pic>
    </p:spTree>
    <p:extLst>
      <p:ext uri="{BB962C8B-B14F-4D97-AF65-F5344CB8AC3E}">
        <p14:creationId xmlns:p14="http://schemas.microsoft.com/office/powerpoint/2010/main" val="470159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4DED61E4-9853-4BBC-BA32-5672350601C9}"/>
              </a:ext>
            </a:extLst>
          </p:cNvPr>
          <p:cNvPicPr>
            <a:picLocks noChangeAspect="1"/>
          </p:cNvPicPr>
          <p:nvPr/>
        </p:nvPicPr>
        <p:blipFill>
          <a:blip r:embed="rId2"/>
          <a:stretch>
            <a:fillRect/>
          </a:stretch>
        </p:blipFill>
        <p:spPr>
          <a:xfrm>
            <a:off x="743780" y="227450"/>
            <a:ext cx="11030405" cy="6403099"/>
          </a:xfrm>
          <a:prstGeom prst="rect">
            <a:avLst/>
          </a:prstGeom>
        </p:spPr>
      </p:pic>
      <p:pic>
        <p:nvPicPr>
          <p:cNvPr id="4" name="Picture 3">
            <a:extLst>
              <a:ext uri="{FF2B5EF4-FFF2-40B4-BE49-F238E27FC236}">
                <a16:creationId xmlns:a16="http://schemas.microsoft.com/office/drawing/2014/main" id="{8506C5FF-4ABA-47A3-8951-E7345D15E5B0}"/>
              </a:ext>
            </a:extLst>
          </p:cNvPr>
          <p:cNvPicPr>
            <a:picLocks noChangeAspect="1"/>
          </p:cNvPicPr>
          <p:nvPr/>
        </p:nvPicPr>
        <p:blipFill>
          <a:blip r:embed="rId3"/>
          <a:stretch>
            <a:fillRect/>
          </a:stretch>
        </p:blipFill>
        <p:spPr>
          <a:xfrm>
            <a:off x="852755" y="595901"/>
            <a:ext cx="10767317" cy="606175"/>
          </a:xfrm>
          <a:prstGeom prst="rect">
            <a:avLst/>
          </a:prstGeom>
        </p:spPr>
      </p:pic>
    </p:spTree>
    <p:extLst>
      <p:ext uri="{BB962C8B-B14F-4D97-AF65-F5344CB8AC3E}">
        <p14:creationId xmlns:p14="http://schemas.microsoft.com/office/powerpoint/2010/main" val="21791781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slide35" descr="Renewable Energy Story46">
            <a:extLst>
              <a:ext uri="{FF2B5EF4-FFF2-40B4-BE49-F238E27FC236}">
                <a16:creationId xmlns:a16="http://schemas.microsoft.com/office/drawing/2014/main" id="{A34E1A75-F682-4BED-925C-93B7BB43D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2">
            <a:extLst>
              <a:ext uri="{FF2B5EF4-FFF2-40B4-BE49-F238E27FC236}">
                <a16:creationId xmlns:a16="http://schemas.microsoft.com/office/drawing/2014/main" id="{0B4C2758-8F1D-4994-9D45-FB0CBFEFA399}"/>
              </a:ext>
            </a:extLst>
          </p:cNvPr>
          <p:cNvGraphicFramePr>
            <a:graphicFrameLocks noGrp="1"/>
          </p:cNvGraphicFramePr>
          <p:nvPr>
            <p:extLst>
              <p:ext uri="{D42A27DB-BD31-4B8C-83A1-F6EECF244321}">
                <p14:modId xmlns:p14="http://schemas.microsoft.com/office/powerpoint/2010/main" val="1164526626"/>
              </p:ext>
            </p:extLst>
          </p:nvPr>
        </p:nvGraphicFramePr>
        <p:xfrm>
          <a:off x="1076960" y="833120"/>
          <a:ext cx="10027920" cy="640080"/>
        </p:xfrm>
        <a:graphic>
          <a:graphicData uri="http://schemas.openxmlformats.org/drawingml/2006/table">
            <a:tbl>
              <a:tblPr firstRow="1" bandRow="1">
                <a:tableStyleId>{5C22544A-7EE6-4342-B048-85BDC9FD1C3A}</a:tableStyleId>
              </a:tblPr>
              <a:tblGrid>
                <a:gridCol w="10027920">
                  <a:extLst>
                    <a:ext uri="{9D8B030D-6E8A-4147-A177-3AD203B41FA5}">
                      <a16:colId xmlns:a16="http://schemas.microsoft.com/office/drawing/2014/main" val="2527449008"/>
                    </a:ext>
                  </a:extLst>
                </a:gridCol>
              </a:tblGrid>
              <a:tr h="579120">
                <a:tc>
                  <a:txBody>
                    <a:bodyPr/>
                    <a:lstStyle/>
                    <a:p>
                      <a:r>
                        <a:rPr lang="en-US" dirty="0"/>
                        <a:t>Viewing comparisons in the box plot shows that Solar energy is advancing rapidly primarily in the residential market.</a:t>
                      </a:r>
                    </a:p>
                  </a:txBody>
                  <a:tcPr/>
                </a:tc>
                <a:extLst>
                  <a:ext uri="{0D108BD9-81ED-4DB2-BD59-A6C34878D82A}">
                    <a16:rowId xmlns:a16="http://schemas.microsoft.com/office/drawing/2014/main" val="2648816837"/>
                  </a:ext>
                </a:extLst>
              </a:tr>
            </a:tbl>
          </a:graphicData>
        </a:graphic>
      </p:graphicFrame>
    </p:spTree>
    <p:extLst>
      <p:ext uri="{BB962C8B-B14F-4D97-AF65-F5344CB8AC3E}">
        <p14:creationId xmlns:p14="http://schemas.microsoft.com/office/powerpoint/2010/main" val="1740794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5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5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BE3DF57-1A47-417A-873D-131BAEEA7B2F}"/>
              </a:ext>
            </a:extLst>
          </p:cNvPr>
          <p:cNvPicPr>
            <a:picLocks noChangeAspect="1"/>
          </p:cNvPicPr>
          <p:nvPr/>
        </p:nvPicPr>
        <p:blipFill>
          <a:blip r:embed="rId2"/>
          <a:stretch>
            <a:fillRect/>
          </a:stretch>
        </p:blipFill>
        <p:spPr>
          <a:xfrm>
            <a:off x="972209" y="457200"/>
            <a:ext cx="10247581" cy="5943600"/>
          </a:xfrm>
          <a:prstGeom prst="rect">
            <a:avLst/>
          </a:prstGeom>
        </p:spPr>
      </p:pic>
      <p:graphicFrame>
        <p:nvGraphicFramePr>
          <p:cNvPr id="4" name="Table 4">
            <a:extLst>
              <a:ext uri="{FF2B5EF4-FFF2-40B4-BE49-F238E27FC236}">
                <a16:creationId xmlns:a16="http://schemas.microsoft.com/office/drawing/2014/main" id="{DCB9ABBC-8C1B-4A4A-B9A7-62A8BDC52141}"/>
              </a:ext>
            </a:extLst>
          </p:cNvPr>
          <p:cNvGraphicFramePr>
            <a:graphicFrameLocks noGrp="1"/>
          </p:cNvGraphicFramePr>
          <p:nvPr>
            <p:extLst>
              <p:ext uri="{D42A27DB-BD31-4B8C-83A1-F6EECF244321}">
                <p14:modId xmlns:p14="http://schemas.microsoft.com/office/powerpoint/2010/main" val="1565575674"/>
              </p:ext>
            </p:extLst>
          </p:nvPr>
        </p:nvGraphicFramePr>
        <p:xfrm>
          <a:off x="1046480" y="792480"/>
          <a:ext cx="10068560" cy="713970"/>
        </p:xfrm>
        <a:graphic>
          <a:graphicData uri="http://schemas.openxmlformats.org/drawingml/2006/table">
            <a:tbl>
              <a:tblPr firstRow="1" bandRow="1">
                <a:tableStyleId>{5C22544A-7EE6-4342-B048-85BDC9FD1C3A}</a:tableStyleId>
              </a:tblPr>
              <a:tblGrid>
                <a:gridCol w="10068560">
                  <a:extLst>
                    <a:ext uri="{9D8B030D-6E8A-4147-A177-3AD203B41FA5}">
                      <a16:colId xmlns:a16="http://schemas.microsoft.com/office/drawing/2014/main" val="940934451"/>
                    </a:ext>
                  </a:extLst>
                </a:gridCol>
              </a:tblGrid>
              <a:tr h="713970">
                <a:tc>
                  <a:txBody>
                    <a:bodyPr/>
                    <a:lstStyle/>
                    <a:p>
                      <a:pPr algn="ctr"/>
                      <a:r>
                        <a:rPr lang="en-US" sz="1600" dirty="0"/>
                        <a:t>Potential for Renewable Energy in The United States</a:t>
                      </a:r>
                    </a:p>
                  </a:txBody>
                  <a:tcPr anchor="ctr"/>
                </a:tc>
                <a:extLst>
                  <a:ext uri="{0D108BD9-81ED-4DB2-BD59-A6C34878D82A}">
                    <a16:rowId xmlns:a16="http://schemas.microsoft.com/office/drawing/2014/main" val="2862323067"/>
                  </a:ext>
                </a:extLst>
              </a:tr>
            </a:tbl>
          </a:graphicData>
        </a:graphic>
      </p:graphicFrame>
    </p:spTree>
    <p:extLst>
      <p:ext uri="{BB962C8B-B14F-4D97-AF65-F5344CB8AC3E}">
        <p14:creationId xmlns:p14="http://schemas.microsoft.com/office/powerpoint/2010/main" val="3247307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35A23BB-D600-4085-9211-E824441B4643}"/>
              </a:ext>
            </a:extLst>
          </p:cNvPr>
          <p:cNvPicPr>
            <a:picLocks noChangeAspect="1"/>
          </p:cNvPicPr>
          <p:nvPr/>
        </p:nvPicPr>
        <p:blipFill>
          <a:blip r:embed="rId2"/>
          <a:stretch>
            <a:fillRect/>
          </a:stretch>
        </p:blipFill>
        <p:spPr>
          <a:xfrm>
            <a:off x="315686" y="381000"/>
            <a:ext cx="11462655" cy="6182277"/>
          </a:xfrm>
          <a:prstGeom prst="rect">
            <a:avLst/>
          </a:prstGeom>
        </p:spPr>
      </p:pic>
      <p:pic>
        <p:nvPicPr>
          <p:cNvPr id="6" name="Picture 5">
            <a:extLst>
              <a:ext uri="{FF2B5EF4-FFF2-40B4-BE49-F238E27FC236}">
                <a16:creationId xmlns:a16="http://schemas.microsoft.com/office/drawing/2014/main" id="{21B40BEF-83D2-4A75-B208-63D4ECB0F153}"/>
              </a:ext>
            </a:extLst>
          </p:cNvPr>
          <p:cNvPicPr>
            <a:picLocks noChangeAspect="1"/>
          </p:cNvPicPr>
          <p:nvPr/>
        </p:nvPicPr>
        <p:blipFill>
          <a:blip r:embed="rId3"/>
          <a:stretch>
            <a:fillRect/>
          </a:stretch>
        </p:blipFill>
        <p:spPr>
          <a:xfrm>
            <a:off x="413658" y="816430"/>
            <a:ext cx="11244942" cy="762000"/>
          </a:xfrm>
          <a:prstGeom prst="rect">
            <a:avLst/>
          </a:prstGeom>
        </p:spPr>
      </p:pic>
    </p:spTree>
    <p:extLst>
      <p:ext uri="{BB962C8B-B14F-4D97-AF65-F5344CB8AC3E}">
        <p14:creationId xmlns:p14="http://schemas.microsoft.com/office/powerpoint/2010/main" val="3927123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D3813E9-B27C-4CE3-866C-B897A43A5DA3}"/>
              </a:ext>
            </a:extLst>
          </p:cNvPr>
          <p:cNvPicPr>
            <a:picLocks noChangeAspect="1"/>
          </p:cNvPicPr>
          <p:nvPr/>
        </p:nvPicPr>
        <p:blipFill>
          <a:blip r:embed="rId2"/>
          <a:stretch>
            <a:fillRect/>
          </a:stretch>
        </p:blipFill>
        <p:spPr>
          <a:xfrm>
            <a:off x="972209" y="457200"/>
            <a:ext cx="10247581" cy="5943600"/>
          </a:xfrm>
          <a:prstGeom prst="rect">
            <a:avLst/>
          </a:prstGeom>
        </p:spPr>
      </p:pic>
      <p:graphicFrame>
        <p:nvGraphicFramePr>
          <p:cNvPr id="3" name="Table 3">
            <a:extLst>
              <a:ext uri="{FF2B5EF4-FFF2-40B4-BE49-F238E27FC236}">
                <a16:creationId xmlns:a16="http://schemas.microsoft.com/office/drawing/2014/main" id="{D465711C-0CCA-4443-A0EC-89BE4DB341FC}"/>
              </a:ext>
            </a:extLst>
          </p:cNvPr>
          <p:cNvGraphicFramePr>
            <a:graphicFrameLocks noGrp="1"/>
          </p:cNvGraphicFramePr>
          <p:nvPr>
            <p:extLst>
              <p:ext uri="{D42A27DB-BD31-4B8C-83A1-F6EECF244321}">
                <p14:modId xmlns:p14="http://schemas.microsoft.com/office/powerpoint/2010/main" val="3997841360"/>
              </p:ext>
            </p:extLst>
          </p:nvPr>
        </p:nvGraphicFramePr>
        <p:xfrm>
          <a:off x="1097280" y="812800"/>
          <a:ext cx="9987280" cy="792480"/>
        </p:xfrm>
        <a:graphic>
          <a:graphicData uri="http://schemas.openxmlformats.org/drawingml/2006/table">
            <a:tbl>
              <a:tblPr firstRow="1" bandRow="1">
                <a:tableStyleId>{5C22544A-7EE6-4342-B048-85BDC9FD1C3A}</a:tableStyleId>
              </a:tblPr>
              <a:tblGrid>
                <a:gridCol w="9987280">
                  <a:extLst>
                    <a:ext uri="{9D8B030D-6E8A-4147-A177-3AD203B41FA5}">
                      <a16:colId xmlns:a16="http://schemas.microsoft.com/office/drawing/2014/main" val="2268148002"/>
                    </a:ext>
                  </a:extLst>
                </a:gridCol>
              </a:tblGrid>
              <a:tr h="792480">
                <a:tc>
                  <a:txBody>
                    <a:bodyPr/>
                    <a:lstStyle/>
                    <a:p>
                      <a:pPr algn="ctr"/>
                      <a:r>
                        <a:rPr lang="en-US" dirty="0"/>
                        <a:t>Potential for Wind power compared to Population</a:t>
                      </a:r>
                    </a:p>
                  </a:txBody>
                  <a:tcPr anchor="ctr"/>
                </a:tc>
                <a:extLst>
                  <a:ext uri="{0D108BD9-81ED-4DB2-BD59-A6C34878D82A}">
                    <a16:rowId xmlns:a16="http://schemas.microsoft.com/office/drawing/2014/main" val="3847486808"/>
                  </a:ext>
                </a:extLst>
              </a:tr>
            </a:tbl>
          </a:graphicData>
        </a:graphic>
      </p:graphicFrame>
    </p:spTree>
    <p:extLst>
      <p:ext uri="{BB962C8B-B14F-4D97-AF65-F5344CB8AC3E}">
        <p14:creationId xmlns:p14="http://schemas.microsoft.com/office/powerpoint/2010/main" val="69543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FF8B728-1394-48F8-93FD-A31C3FC02A57}"/>
              </a:ext>
            </a:extLst>
          </p:cNvPr>
          <p:cNvPicPr>
            <a:picLocks noChangeAspect="1"/>
          </p:cNvPicPr>
          <p:nvPr/>
        </p:nvPicPr>
        <p:blipFill>
          <a:blip r:embed="rId2"/>
          <a:stretch>
            <a:fillRect/>
          </a:stretch>
        </p:blipFill>
        <p:spPr>
          <a:xfrm>
            <a:off x="508000" y="335280"/>
            <a:ext cx="11074400" cy="6311224"/>
          </a:xfrm>
          <a:prstGeom prst="rect">
            <a:avLst/>
          </a:prstGeom>
        </p:spPr>
      </p:pic>
      <p:graphicFrame>
        <p:nvGraphicFramePr>
          <p:cNvPr id="9" name="Table 2">
            <a:extLst>
              <a:ext uri="{FF2B5EF4-FFF2-40B4-BE49-F238E27FC236}">
                <a16:creationId xmlns:a16="http://schemas.microsoft.com/office/drawing/2014/main" id="{D9F23404-2298-4164-841A-310D67A61446}"/>
              </a:ext>
            </a:extLst>
          </p:cNvPr>
          <p:cNvGraphicFramePr>
            <a:graphicFrameLocks noGrp="1"/>
          </p:cNvGraphicFramePr>
          <p:nvPr>
            <p:extLst>
              <p:ext uri="{D42A27DB-BD31-4B8C-83A1-F6EECF244321}">
                <p14:modId xmlns:p14="http://schemas.microsoft.com/office/powerpoint/2010/main" val="1563369606"/>
              </p:ext>
            </p:extLst>
          </p:nvPr>
        </p:nvGraphicFramePr>
        <p:xfrm>
          <a:off x="609600" y="805543"/>
          <a:ext cx="10871200" cy="677817"/>
        </p:xfrm>
        <a:graphic>
          <a:graphicData uri="http://schemas.openxmlformats.org/drawingml/2006/table">
            <a:tbl>
              <a:tblPr firstRow="1" bandRow="1">
                <a:tableStyleId>{5C22544A-7EE6-4342-B048-85BDC9FD1C3A}</a:tableStyleId>
              </a:tblPr>
              <a:tblGrid>
                <a:gridCol w="10871200">
                  <a:extLst>
                    <a:ext uri="{9D8B030D-6E8A-4147-A177-3AD203B41FA5}">
                      <a16:colId xmlns:a16="http://schemas.microsoft.com/office/drawing/2014/main" val="1116076883"/>
                    </a:ext>
                  </a:extLst>
                </a:gridCol>
              </a:tblGrid>
              <a:tr h="677817">
                <a:tc>
                  <a:txBody>
                    <a:bodyPr/>
                    <a:lstStyle/>
                    <a:p>
                      <a:r>
                        <a:rPr lang="en-US" dirty="0"/>
                        <a:t>The maps show the comparison of utilization to potential for solar and wind energy.  California exceeds the nation in both areas.  Solar energy potential is highest in North Dakota and wind energy highest in Texas.</a:t>
                      </a:r>
                    </a:p>
                  </a:txBody>
                  <a:tcPr/>
                </a:tc>
                <a:extLst>
                  <a:ext uri="{0D108BD9-81ED-4DB2-BD59-A6C34878D82A}">
                    <a16:rowId xmlns:a16="http://schemas.microsoft.com/office/drawing/2014/main" val="3905316714"/>
                  </a:ext>
                </a:extLst>
              </a:tr>
            </a:tbl>
          </a:graphicData>
        </a:graphic>
      </p:graphicFrame>
    </p:spTree>
    <p:extLst>
      <p:ext uri="{BB962C8B-B14F-4D97-AF65-F5344CB8AC3E}">
        <p14:creationId xmlns:p14="http://schemas.microsoft.com/office/powerpoint/2010/main" val="119621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1C0C78-A3EA-49A5-BFA8-9C55627CA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46506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19240E7D-CC88-4EEF-BF52-87B36D3B669F}"/>
              </a:ext>
            </a:extLst>
          </p:cNvPr>
          <p:cNvSpPr txBox="1">
            <a:spLocks/>
          </p:cNvSpPr>
          <p:nvPr/>
        </p:nvSpPr>
        <p:spPr>
          <a:xfrm>
            <a:off x="524256" y="491260"/>
            <a:ext cx="6594189" cy="162521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FFFF"/>
                </a:solidFill>
              </a:rPr>
              <a:t>California Commitment to Renewable Energy</a:t>
            </a:r>
          </a:p>
        </p:txBody>
      </p:sp>
      <p:pic>
        <p:nvPicPr>
          <p:cNvPr id="4" name="Picture 3">
            <a:extLst>
              <a:ext uri="{FF2B5EF4-FFF2-40B4-BE49-F238E27FC236}">
                <a16:creationId xmlns:a16="http://schemas.microsoft.com/office/drawing/2014/main" id="{81B2C6A5-4D58-4CC8-972F-74A4D133BFC5}"/>
              </a:ext>
            </a:extLst>
          </p:cNvPr>
          <p:cNvPicPr>
            <a:picLocks noChangeAspect="1"/>
          </p:cNvPicPr>
          <p:nvPr/>
        </p:nvPicPr>
        <p:blipFill rotWithShape="1">
          <a:blip r:embed="rId2"/>
          <a:srcRect r="4417" b="-1"/>
          <a:stretch/>
        </p:blipFill>
        <p:spPr>
          <a:xfrm>
            <a:off x="327547" y="2454903"/>
            <a:ext cx="7058306" cy="4080254"/>
          </a:xfrm>
          <a:prstGeom prst="rect">
            <a:avLst/>
          </a:prstGeom>
        </p:spPr>
      </p:pic>
      <p:sp>
        <p:nvSpPr>
          <p:cNvPr id="5" name="Rectangle 4">
            <a:extLst>
              <a:ext uri="{FF2B5EF4-FFF2-40B4-BE49-F238E27FC236}">
                <a16:creationId xmlns:a16="http://schemas.microsoft.com/office/drawing/2014/main" id="{7B3828D2-83D2-412D-9095-A58BC23C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361E018F-8363-47EF-9E44-AA902AF973CD}"/>
              </a:ext>
            </a:extLst>
          </p:cNvPr>
          <p:cNvSpPr txBox="1">
            <a:spLocks/>
          </p:cNvSpPr>
          <p:nvPr/>
        </p:nvSpPr>
        <p:spPr>
          <a:xfrm>
            <a:off x="7734300" y="733425"/>
            <a:ext cx="3933444" cy="5036662"/>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FFFF"/>
                </a:solidFill>
              </a:rPr>
              <a:t>California is the highest populated state in the nation with 39 million residents.  This creates a large demand on energy but due to the mild climate, California is 4th in the United States based on energy demand.</a:t>
            </a:r>
          </a:p>
          <a:p>
            <a:endParaRPr lang="en-US" sz="1400" dirty="0">
              <a:solidFill>
                <a:srgbClr val="FFFFFF"/>
              </a:solidFill>
            </a:endParaRPr>
          </a:p>
          <a:p>
            <a:r>
              <a:rPr lang="en-US" sz="1400" dirty="0">
                <a:solidFill>
                  <a:srgbClr val="FFFFFF"/>
                </a:solidFill>
              </a:rPr>
              <a:t>California had committed in 2006 through the Global Warming Solutions act of 2006 to set the goal for 33 percent renewable energy consumption by 2030.</a:t>
            </a:r>
          </a:p>
          <a:p>
            <a:endParaRPr lang="en-US" sz="1400" dirty="0">
              <a:solidFill>
                <a:srgbClr val="FFFFFF"/>
              </a:solidFill>
            </a:endParaRPr>
          </a:p>
          <a:p>
            <a:r>
              <a:rPr lang="en-US" sz="1400" dirty="0">
                <a:solidFill>
                  <a:srgbClr val="FFFFFF"/>
                </a:solidFill>
              </a:rPr>
              <a:t>In 2015 this amount was increased to 50 percent by 2030 which was met by 2020, the goal is 60 percent by 2030 and 100 percent by 2045.  In this research, I will view the growth of renewable energy in California.</a:t>
            </a:r>
          </a:p>
          <a:p>
            <a:r>
              <a:rPr lang="en-US" sz="1400" dirty="0">
                <a:solidFill>
                  <a:srgbClr val="FFFFFF"/>
                </a:solidFill>
              </a:rPr>
              <a:t>Watch this interesting video on California’s renewable energy movement progress.</a:t>
            </a:r>
          </a:p>
          <a:p>
            <a:r>
              <a:rPr lang="en-US" sz="1400" dirty="0">
                <a:solidFill>
                  <a:srgbClr val="FFFFFF"/>
                </a:solidFill>
              </a:rPr>
              <a:t>Video on Solar energy in California: https://www.bing.com/videos/search?q=california+renewable+energy&amp;docid=608050490897858695&amp;mid=426950A0F8A356DB743B426950A0F8A356DB743B&amp;view=detail&amp;FORM=VIRE</a:t>
            </a:r>
          </a:p>
          <a:p>
            <a:endParaRPr lang="en-US" sz="1200" dirty="0">
              <a:solidFill>
                <a:srgbClr val="FFFFFF"/>
              </a:solidFill>
            </a:endParaRPr>
          </a:p>
        </p:txBody>
      </p:sp>
    </p:spTree>
    <p:extLst>
      <p:ext uri="{BB962C8B-B14F-4D97-AF65-F5344CB8AC3E}">
        <p14:creationId xmlns:p14="http://schemas.microsoft.com/office/powerpoint/2010/main" val="1581720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slide38" descr="Renewable Energy Story14">
            <a:extLst>
              <a:ext uri="{FF2B5EF4-FFF2-40B4-BE49-F238E27FC236}">
                <a16:creationId xmlns:a16="http://schemas.microsoft.com/office/drawing/2014/main" id="{921AB48B-80F9-464D-8A24-020DCC8960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207" y="457200"/>
            <a:ext cx="10247586" cy="5943600"/>
          </a:xfrm>
          <a:prstGeom prst="rect">
            <a:avLst/>
          </a:prstGeom>
        </p:spPr>
      </p:pic>
      <p:graphicFrame>
        <p:nvGraphicFramePr>
          <p:cNvPr id="2" name="Table 2">
            <a:extLst>
              <a:ext uri="{FF2B5EF4-FFF2-40B4-BE49-F238E27FC236}">
                <a16:creationId xmlns:a16="http://schemas.microsoft.com/office/drawing/2014/main" id="{E95EBB60-BFDD-42EC-A6FF-7E6FC6E6494D}"/>
              </a:ext>
            </a:extLst>
          </p:cNvPr>
          <p:cNvGraphicFramePr>
            <a:graphicFrameLocks noGrp="1"/>
          </p:cNvGraphicFramePr>
          <p:nvPr>
            <p:extLst>
              <p:ext uri="{D42A27DB-BD31-4B8C-83A1-F6EECF244321}">
                <p14:modId xmlns:p14="http://schemas.microsoft.com/office/powerpoint/2010/main" val="2470464544"/>
              </p:ext>
            </p:extLst>
          </p:nvPr>
        </p:nvGraphicFramePr>
        <p:xfrm>
          <a:off x="1056640" y="866370"/>
          <a:ext cx="9997440" cy="640080"/>
        </p:xfrm>
        <a:graphic>
          <a:graphicData uri="http://schemas.openxmlformats.org/drawingml/2006/table">
            <a:tbl>
              <a:tblPr firstRow="1" bandRow="1">
                <a:tableStyleId>{5C22544A-7EE6-4342-B048-85BDC9FD1C3A}</a:tableStyleId>
              </a:tblPr>
              <a:tblGrid>
                <a:gridCol w="9997440">
                  <a:extLst>
                    <a:ext uri="{9D8B030D-6E8A-4147-A177-3AD203B41FA5}">
                      <a16:colId xmlns:a16="http://schemas.microsoft.com/office/drawing/2014/main" val="1570772753"/>
                    </a:ext>
                  </a:extLst>
                </a:gridCol>
              </a:tblGrid>
              <a:tr h="632690">
                <a:tc>
                  <a:txBody>
                    <a:bodyPr/>
                    <a:lstStyle/>
                    <a:p>
                      <a:r>
                        <a:rPr lang="en-US" dirty="0"/>
                        <a:t>We can see below again the highest potential for solar is North Dakota and wind Texas.  The states that would benefit the most with high populations are California Texas, Florida and New York.</a:t>
                      </a:r>
                    </a:p>
                  </a:txBody>
                  <a:tcPr/>
                </a:tc>
                <a:extLst>
                  <a:ext uri="{0D108BD9-81ED-4DB2-BD59-A6C34878D82A}">
                    <a16:rowId xmlns:a16="http://schemas.microsoft.com/office/drawing/2014/main" val="3413539522"/>
                  </a:ext>
                </a:extLst>
              </a:tr>
            </a:tbl>
          </a:graphicData>
        </a:graphic>
      </p:graphicFrame>
    </p:spTree>
    <p:extLst>
      <p:ext uri="{BB962C8B-B14F-4D97-AF65-F5344CB8AC3E}">
        <p14:creationId xmlns:p14="http://schemas.microsoft.com/office/powerpoint/2010/main" val="2713345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7026359-AE2C-4D20-A1B1-FF39CC011350}"/>
              </a:ext>
            </a:extLst>
          </p:cNvPr>
          <p:cNvPicPr>
            <a:picLocks noChangeAspect="1"/>
          </p:cNvPicPr>
          <p:nvPr/>
        </p:nvPicPr>
        <p:blipFill>
          <a:blip r:embed="rId2"/>
          <a:stretch>
            <a:fillRect/>
          </a:stretch>
        </p:blipFill>
        <p:spPr>
          <a:xfrm>
            <a:off x="283029" y="381001"/>
            <a:ext cx="11625942" cy="6248400"/>
          </a:xfrm>
          <a:prstGeom prst="rect">
            <a:avLst/>
          </a:prstGeom>
        </p:spPr>
      </p:pic>
      <p:pic>
        <p:nvPicPr>
          <p:cNvPr id="6" name="Picture 5">
            <a:extLst>
              <a:ext uri="{FF2B5EF4-FFF2-40B4-BE49-F238E27FC236}">
                <a16:creationId xmlns:a16="http://schemas.microsoft.com/office/drawing/2014/main" id="{BCEF4672-8E0B-4753-8B4A-C396871F054F}"/>
              </a:ext>
            </a:extLst>
          </p:cNvPr>
          <p:cNvPicPr>
            <a:picLocks noChangeAspect="1"/>
          </p:cNvPicPr>
          <p:nvPr/>
        </p:nvPicPr>
        <p:blipFill>
          <a:blip r:embed="rId3"/>
          <a:stretch>
            <a:fillRect/>
          </a:stretch>
        </p:blipFill>
        <p:spPr>
          <a:xfrm>
            <a:off x="359229" y="718458"/>
            <a:ext cx="11419114" cy="892628"/>
          </a:xfrm>
          <a:prstGeom prst="rect">
            <a:avLst/>
          </a:prstGeom>
        </p:spPr>
      </p:pic>
    </p:spTree>
    <p:extLst>
      <p:ext uri="{BB962C8B-B14F-4D97-AF65-F5344CB8AC3E}">
        <p14:creationId xmlns:p14="http://schemas.microsoft.com/office/powerpoint/2010/main" val="3180250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4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4771F1D-2DE7-44A6-93A6-4C0B4A39F5D8}"/>
              </a:ext>
            </a:extLst>
          </p:cNvPr>
          <p:cNvPicPr>
            <a:picLocks noChangeAspect="1"/>
          </p:cNvPicPr>
          <p:nvPr/>
        </p:nvPicPr>
        <p:blipFill>
          <a:blip r:embed="rId2"/>
          <a:stretch>
            <a:fillRect/>
          </a:stretch>
        </p:blipFill>
        <p:spPr>
          <a:xfrm>
            <a:off x="489011" y="174171"/>
            <a:ext cx="11157716" cy="6477001"/>
          </a:xfrm>
          <a:prstGeom prst="rect">
            <a:avLst/>
          </a:prstGeom>
        </p:spPr>
      </p:pic>
      <p:pic>
        <p:nvPicPr>
          <p:cNvPr id="6" name="Picture 5">
            <a:extLst>
              <a:ext uri="{FF2B5EF4-FFF2-40B4-BE49-F238E27FC236}">
                <a16:creationId xmlns:a16="http://schemas.microsoft.com/office/drawing/2014/main" id="{832B12DC-E316-4804-A0E1-8FC2CC2905A7}"/>
              </a:ext>
            </a:extLst>
          </p:cNvPr>
          <p:cNvPicPr>
            <a:picLocks noChangeAspect="1"/>
          </p:cNvPicPr>
          <p:nvPr/>
        </p:nvPicPr>
        <p:blipFill>
          <a:blip r:embed="rId3"/>
          <a:stretch>
            <a:fillRect/>
          </a:stretch>
        </p:blipFill>
        <p:spPr>
          <a:xfrm>
            <a:off x="545273" y="435430"/>
            <a:ext cx="10993583" cy="1110342"/>
          </a:xfrm>
          <a:prstGeom prst="rect">
            <a:avLst/>
          </a:prstGeom>
        </p:spPr>
      </p:pic>
    </p:spTree>
    <p:extLst>
      <p:ext uri="{BB962C8B-B14F-4D97-AF65-F5344CB8AC3E}">
        <p14:creationId xmlns:p14="http://schemas.microsoft.com/office/powerpoint/2010/main" val="2532152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A4DE4C9-74AA-4BA2-BE45-30FC4ABB0463}"/>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5600" kern="1200" dirty="0">
                <a:solidFill>
                  <a:srgbClr val="FFFFFF"/>
                </a:solidFill>
                <a:latin typeface="+mj-lt"/>
                <a:ea typeface="+mj-ea"/>
                <a:cs typeface="+mj-cs"/>
              </a:rPr>
              <a:t>Python Spacy Package Word Count </a:t>
            </a:r>
          </a:p>
        </p:txBody>
      </p:sp>
      <p:sp>
        <p:nvSpPr>
          <p:cNvPr id="3" name="Text Placeholder 2">
            <a:extLst>
              <a:ext uri="{FF2B5EF4-FFF2-40B4-BE49-F238E27FC236}">
                <a16:creationId xmlns:a16="http://schemas.microsoft.com/office/drawing/2014/main" id="{02DFD939-A0CD-4E50-ACD9-D1DBBDBBAA29}"/>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r>
              <a:rPr lang="en-US" sz="2400" kern="1200" dirty="0">
                <a:solidFill>
                  <a:srgbClr val="FFFFFF"/>
                </a:solidFill>
                <a:latin typeface="+mn-lt"/>
                <a:ea typeface="+mn-ea"/>
                <a:cs typeface="+mn-cs"/>
              </a:rPr>
              <a:t>Greenpeace Text data</a:t>
            </a:r>
          </a:p>
        </p:txBody>
      </p:sp>
    </p:spTree>
    <p:extLst>
      <p:ext uri="{BB962C8B-B14F-4D97-AF65-F5344CB8AC3E}">
        <p14:creationId xmlns:p14="http://schemas.microsoft.com/office/powerpoint/2010/main" val="1318011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77D8C8-2693-4B55-B111-6CBC7A893B48}"/>
              </a:ext>
            </a:extLst>
          </p:cNvPr>
          <p:cNvPicPr>
            <a:picLocks noChangeAspect="1"/>
          </p:cNvPicPr>
          <p:nvPr/>
        </p:nvPicPr>
        <p:blipFill rotWithShape="1">
          <a:blip r:embed="rId2"/>
          <a:srcRect r="4044" b="3"/>
          <a:stretch/>
        </p:blipFill>
        <p:spPr>
          <a:xfrm>
            <a:off x="5419264" y="3265080"/>
            <a:ext cx="6129269" cy="3592925"/>
          </a:xfrm>
          <a:prstGeom prst="rect">
            <a:avLst/>
          </a:prstGeom>
        </p:spPr>
      </p:pic>
      <p:pic>
        <p:nvPicPr>
          <p:cNvPr id="3" name="Picture 2">
            <a:extLst>
              <a:ext uri="{FF2B5EF4-FFF2-40B4-BE49-F238E27FC236}">
                <a16:creationId xmlns:a16="http://schemas.microsoft.com/office/drawing/2014/main" id="{D6079A06-F04A-424A-8975-F0C1A1081EEF}"/>
              </a:ext>
            </a:extLst>
          </p:cNvPr>
          <p:cNvPicPr>
            <a:picLocks noChangeAspect="1"/>
          </p:cNvPicPr>
          <p:nvPr/>
        </p:nvPicPr>
        <p:blipFill rotWithShape="1">
          <a:blip r:embed="rId3"/>
          <a:srcRect r="32501"/>
          <a:stretch/>
        </p:blipFill>
        <p:spPr>
          <a:xfrm>
            <a:off x="643467" y="-5"/>
            <a:ext cx="6082711" cy="3920044"/>
          </a:xfrm>
          <a:custGeom>
            <a:avLst/>
            <a:gdLst/>
            <a:ahLst/>
            <a:cxnLst/>
            <a:rect l="l" t="t" r="r" b="b"/>
            <a:pathLst>
              <a:path w="6082711" h="3920044">
                <a:moveTo>
                  <a:pt x="0" y="0"/>
                </a:moveTo>
                <a:lnTo>
                  <a:pt x="6082711" y="0"/>
                </a:lnTo>
                <a:lnTo>
                  <a:pt x="6082711" y="3103225"/>
                </a:lnTo>
                <a:lnTo>
                  <a:pt x="4614930" y="3103225"/>
                </a:lnTo>
                <a:lnTo>
                  <a:pt x="4614930" y="3920044"/>
                </a:lnTo>
                <a:lnTo>
                  <a:pt x="0" y="3920044"/>
                </a:lnTo>
                <a:close/>
              </a:path>
            </a:pathLst>
          </a:custGeom>
        </p:spPr>
      </p:pic>
      <p:sp>
        <p:nvSpPr>
          <p:cNvPr id="27" name="Rectangle 26">
            <a:extLst>
              <a:ext uri="{FF2B5EF4-FFF2-40B4-BE49-F238E27FC236}">
                <a16:creationId xmlns:a16="http://schemas.microsoft.com/office/drawing/2014/main" id="{E97C36FC-DEAA-4DCA-B0AB-7F9357FA4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7045" y="643467"/>
            <a:ext cx="4661488" cy="2460741"/>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78C38CD-A630-49FF-8417-6792A2B13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4080063"/>
            <a:ext cx="4614930" cy="2156145"/>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3">
            <a:extLst>
              <a:ext uri="{FF2B5EF4-FFF2-40B4-BE49-F238E27FC236}">
                <a16:creationId xmlns:a16="http://schemas.microsoft.com/office/drawing/2014/main" id="{279B7532-26EA-43AA-8D38-C0206119BFED}"/>
              </a:ext>
            </a:extLst>
          </p:cNvPr>
          <p:cNvGraphicFramePr>
            <a:graphicFrameLocks noGrp="1"/>
          </p:cNvGraphicFramePr>
          <p:nvPr>
            <p:extLst>
              <p:ext uri="{D42A27DB-BD31-4B8C-83A1-F6EECF244321}">
                <p14:modId xmlns:p14="http://schemas.microsoft.com/office/powerpoint/2010/main" val="714540387"/>
              </p:ext>
            </p:extLst>
          </p:nvPr>
        </p:nvGraphicFramePr>
        <p:xfrm>
          <a:off x="7112000" y="1036320"/>
          <a:ext cx="4206240" cy="1706880"/>
        </p:xfrm>
        <a:graphic>
          <a:graphicData uri="http://schemas.openxmlformats.org/drawingml/2006/table">
            <a:tbl>
              <a:tblPr firstRow="1" bandRow="1">
                <a:tableStyleId>{5C22544A-7EE6-4342-B048-85BDC9FD1C3A}</a:tableStyleId>
              </a:tblPr>
              <a:tblGrid>
                <a:gridCol w="4206240">
                  <a:extLst>
                    <a:ext uri="{9D8B030D-6E8A-4147-A177-3AD203B41FA5}">
                      <a16:colId xmlns:a16="http://schemas.microsoft.com/office/drawing/2014/main" val="622081053"/>
                    </a:ext>
                  </a:extLst>
                </a:gridCol>
              </a:tblGrid>
              <a:tr h="1706880">
                <a:tc>
                  <a:txBody>
                    <a:bodyPr/>
                    <a:lstStyle/>
                    <a:p>
                      <a:pPr algn="ctr"/>
                      <a:r>
                        <a:rPr lang="en-US" dirty="0"/>
                        <a:t>Load required packages for script using python spacy package</a:t>
                      </a:r>
                    </a:p>
                  </a:txBody>
                  <a:tcPr anchor="ctr"/>
                </a:tc>
                <a:extLst>
                  <a:ext uri="{0D108BD9-81ED-4DB2-BD59-A6C34878D82A}">
                    <a16:rowId xmlns:a16="http://schemas.microsoft.com/office/drawing/2014/main" val="2015705771"/>
                  </a:ext>
                </a:extLst>
              </a:tr>
            </a:tbl>
          </a:graphicData>
        </a:graphic>
      </p:graphicFrame>
      <p:graphicFrame>
        <p:nvGraphicFramePr>
          <p:cNvPr id="10" name="Table 5">
            <a:extLst>
              <a:ext uri="{FF2B5EF4-FFF2-40B4-BE49-F238E27FC236}">
                <a16:creationId xmlns:a16="http://schemas.microsoft.com/office/drawing/2014/main" id="{B80985BC-DF53-418A-9FCD-B849AB08F3C7}"/>
              </a:ext>
            </a:extLst>
          </p:cNvPr>
          <p:cNvGraphicFramePr>
            <a:graphicFrameLocks noGrp="1"/>
          </p:cNvGraphicFramePr>
          <p:nvPr>
            <p:extLst>
              <p:ext uri="{D42A27DB-BD31-4B8C-83A1-F6EECF244321}">
                <p14:modId xmlns:p14="http://schemas.microsoft.com/office/powerpoint/2010/main" val="3379522287"/>
              </p:ext>
            </p:extLst>
          </p:nvPr>
        </p:nvGraphicFramePr>
        <p:xfrm>
          <a:off x="1066800" y="4307840"/>
          <a:ext cx="4064000" cy="15951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73083304"/>
                    </a:ext>
                  </a:extLst>
                </a:gridCol>
              </a:tblGrid>
              <a:tr h="1595120">
                <a:tc>
                  <a:txBody>
                    <a:bodyPr/>
                    <a:lstStyle/>
                    <a:p>
                      <a:pPr algn="ctr"/>
                      <a:r>
                        <a:rPr lang="en-US" dirty="0"/>
                        <a:t>Read in text file into Python</a:t>
                      </a:r>
                    </a:p>
                  </a:txBody>
                  <a:tcPr anchor="ctr"/>
                </a:tc>
                <a:extLst>
                  <a:ext uri="{0D108BD9-81ED-4DB2-BD59-A6C34878D82A}">
                    <a16:rowId xmlns:a16="http://schemas.microsoft.com/office/drawing/2014/main" val="124631719"/>
                  </a:ext>
                </a:extLst>
              </a:tr>
            </a:tbl>
          </a:graphicData>
        </a:graphic>
      </p:graphicFrame>
    </p:spTree>
    <p:extLst>
      <p:ext uri="{BB962C8B-B14F-4D97-AF65-F5344CB8AC3E}">
        <p14:creationId xmlns:p14="http://schemas.microsoft.com/office/powerpoint/2010/main" val="1704304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FE89B5-5BA7-4152-AE70-E8F236D17F19}"/>
              </a:ext>
            </a:extLst>
          </p:cNvPr>
          <p:cNvPicPr>
            <a:picLocks noChangeAspect="1"/>
          </p:cNvPicPr>
          <p:nvPr/>
        </p:nvPicPr>
        <p:blipFill rotWithShape="1">
          <a:blip r:embed="rId2"/>
          <a:srcRect l="22221" r="27972" b="2"/>
          <a:stretch/>
        </p:blipFill>
        <p:spPr>
          <a:xfrm>
            <a:off x="5162052" y="3272588"/>
            <a:ext cx="6105382" cy="3585411"/>
          </a:xfrm>
          <a:prstGeom prst="rect">
            <a:avLst/>
          </a:prstGeom>
        </p:spPr>
      </p:pic>
      <p:pic>
        <p:nvPicPr>
          <p:cNvPr id="3" name="Picture 2">
            <a:extLst>
              <a:ext uri="{FF2B5EF4-FFF2-40B4-BE49-F238E27FC236}">
                <a16:creationId xmlns:a16="http://schemas.microsoft.com/office/drawing/2014/main" id="{8A5FBB6B-9B67-4CC0-AA3D-80FD9AB289A7}"/>
              </a:ext>
            </a:extLst>
          </p:cNvPr>
          <p:cNvPicPr>
            <a:picLocks noChangeAspect="1"/>
          </p:cNvPicPr>
          <p:nvPr/>
        </p:nvPicPr>
        <p:blipFill rotWithShape="1">
          <a:blip r:embed="rId3"/>
          <a:srcRect t="9691" r="1" b="1"/>
          <a:stretch/>
        </p:blipFill>
        <p:spPr>
          <a:xfrm>
            <a:off x="326571" y="174740"/>
            <a:ext cx="6953342" cy="3720604"/>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sp>
        <p:nvSpPr>
          <p:cNvPr id="28" name="Rectangle 27">
            <a:extLst>
              <a:ext uri="{FF2B5EF4-FFF2-40B4-BE49-F238E27FC236}">
                <a16:creationId xmlns:a16="http://schemas.microsoft.com/office/drawing/2014/main" id="{73EDB3DA-AEF0-428A-A317-C42827E6C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8302" y="0"/>
            <a:ext cx="3809132" cy="311698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A06AD8B-0227-4FF6-AEB4-C66C5A53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69422"/>
            <a:ext cx="5001186" cy="2788578"/>
          </a:xfrm>
          <a:prstGeom prst="rect">
            <a:avLst/>
          </a:pr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DFACEB2-7564-4FB9-B739-C2CE339BA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23904" y="0"/>
            <a:ext cx="768096" cy="6858000"/>
          </a:xfrm>
          <a:prstGeom prst="rect">
            <a:avLst/>
          </a:prstGeom>
          <a:solidFill>
            <a:srgbClr val="36394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3">
            <a:extLst>
              <a:ext uri="{FF2B5EF4-FFF2-40B4-BE49-F238E27FC236}">
                <a16:creationId xmlns:a16="http://schemas.microsoft.com/office/drawing/2014/main" id="{EA0A2428-2844-41FE-960D-D60D6D39B78E}"/>
              </a:ext>
            </a:extLst>
          </p:cNvPr>
          <p:cNvGraphicFramePr>
            <a:graphicFrameLocks noGrp="1"/>
          </p:cNvGraphicFramePr>
          <p:nvPr>
            <p:extLst>
              <p:ext uri="{D42A27DB-BD31-4B8C-83A1-F6EECF244321}">
                <p14:modId xmlns:p14="http://schemas.microsoft.com/office/powerpoint/2010/main" val="1191975670"/>
              </p:ext>
            </p:extLst>
          </p:nvPr>
        </p:nvGraphicFramePr>
        <p:xfrm>
          <a:off x="7991265" y="548640"/>
          <a:ext cx="2743206" cy="2103120"/>
        </p:xfrm>
        <a:graphic>
          <a:graphicData uri="http://schemas.openxmlformats.org/drawingml/2006/table">
            <a:tbl>
              <a:tblPr firstRow="1" bandRow="1">
                <a:tableStyleId>{5C22544A-7EE6-4342-B048-85BDC9FD1C3A}</a:tableStyleId>
              </a:tblPr>
              <a:tblGrid>
                <a:gridCol w="2743206">
                  <a:extLst>
                    <a:ext uri="{9D8B030D-6E8A-4147-A177-3AD203B41FA5}">
                      <a16:colId xmlns:a16="http://schemas.microsoft.com/office/drawing/2014/main" val="3049060023"/>
                    </a:ext>
                  </a:extLst>
                </a:gridCol>
              </a:tblGrid>
              <a:tr h="2103120">
                <a:tc>
                  <a:txBody>
                    <a:bodyPr/>
                    <a:lstStyle/>
                    <a:p>
                      <a:pPr algn="ctr"/>
                      <a:r>
                        <a:rPr lang="en-US" dirty="0"/>
                        <a:t>Split words and sentences</a:t>
                      </a:r>
                    </a:p>
                  </a:txBody>
                  <a:tcPr anchor="ctr"/>
                </a:tc>
                <a:extLst>
                  <a:ext uri="{0D108BD9-81ED-4DB2-BD59-A6C34878D82A}">
                    <a16:rowId xmlns:a16="http://schemas.microsoft.com/office/drawing/2014/main" val="3689691390"/>
                  </a:ext>
                </a:extLst>
              </a:tr>
            </a:tbl>
          </a:graphicData>
        </a:graphic>
      </p:graphicFrame>
      <p:graphicFrame>
        <p:nvGraphicFramePr>
          <p:cNvPr id="6" name="Table 7">
            <a:extLst>
              <a:ext uri="{FF2B5EF4-FFF2-40B4-BE49-F238E27FC236}">
                <a16:creationId xmlns:a16="http://schemas.microsoft.com/office/drawing/2014/main" id="{1821BEE3-FF9A-45B3-A667-4EA0088DD50B}"/>
              </a:ext>
            </a:extLst>
          </p:cNvPr>
          <p:cNvGraphicFramePr>
            <a:graphicFrameLocks noGrp="1"/>
          </p:cNvGraphicFramePr>
          <p:nvPr>
            <p:extLst>
              <p:ext uri="{D42A27DB-BD31-4B8C-83A1-F6EECF244321}">
                <p14:modId xmlns:p14="http://schemas.microsoft.com/office/powerpoint/2010/main" val="3382761994"/>
              </p:ext>
            </p:extLst>
          </p:nvPr>
        </p:nvGraphicFramePr>
        <p:xfrm>
          <a:off x="660400" y="4328160"/>
          <a:ext cx="3505200" cy="22148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873229274"/>
                    </a:ext>
                  </a:extLst>
                </a:gridCol>
              </a:tblGrid>
              <a:tr h="2214880">
                <a:tc>
                  <a:txBody>
                    <a:bodyPr/>
                    <a:lstStyle/>
                    <a:p>
                      <a:pPr algn="ctr"/>
                      <a:r>
                        <a:rPr lang="en-US" dirty="0"/>
                        <a:t>Result of split words and sentences</a:t>
                      </a:r>
                    </a:p>
                  </a:txBody>
                  <a:tcPr anchor="ctr"/>
                </a:tc>
                <a:extLst>
                  <a:ext uri="{0D108BD9-81ED-4DB2-BD59-A6C34878D82A}">
                    <a16:rowId xmlns:a16="http://schemas.microsoft.com/office/drawing/2014/main" val="2022815868"/>
                  </a:ext>
                </a:extLst>
              </a:tr>
            </a:tbl>
          </a:graphicData>
        </a:graphic>
      </p:graphicFrame>
    </p:spTree>
    <p:extLst>
      <p:ext uri="{BB962C8B-B14F-4D97-AF65-F5344CB8AC3E}">
        <p14:creationId xmlns:p14="http://schemas.microsoft.com/office/powerpoint/2010/main" val="2963468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7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2240A85A-7959-4CFF-B64B-A444878ADFF5}"/>
              </a:ext>
            </a:extLst>
          </p:cNvPr>
          <p:cNvPicPr>
            <a:picLocks noChangeAspect="1"/>
          </p:cNvPicPr>
          <p:nvPr/>
        </p:nvPicPr>
        <p:blipFill>
          <a:blip r:embed="rId2"/>
          <a:stretch>
            <a:fillRect/>
          </a:stretch>
        </p:blipFill>
        <p:spPr>
          <a:xfrm>
            <a:off x="6421035" y="1620751"/>
            <a:ext cx="5129784" cy="3616498"/>
          </a:xfrm>
          <a:prstGeom prst="rect">
            <a:avLst/>
          </a:prstGeom>
        </p:spPr>
      </p:pic>
      <p:sp>
        <p:nvSpPr>
          <p:cNvPr id="13" name="Rectangle 12">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1E7E3DB4-1745-465C-8A0A-361B0B000983}"/>
              </a:ext>
            </a:extLst>
          </p:cNvPr>
          <p:cNvPicPr>
            <a:picLocks noChangeAspect="1"/>
          </p:cNvPicPr>
          <p:nvPr/>
        </p:nvPicPr>
        <p:blipFill>
          <a:blip r:embed="rId3"/>
          <a:stretch>
            <a:fillRect/>
          </a:stretch>
        </p:blipFill>
        <p:spPr>
          <a:xfrm>
            <a:off x="641180" y="2486403"/>
            <a:ext cx="5129784" cy="1885194"/>
          </a:xfrm>
          <a:prstGeom prst="rect">
            <a:avLst/>
          </a:prstGeom>
        </p:spPr>
      </p:pic>
      <p:graphicFrame>
        <p:nvGraphicFramePr>
          <p:cNvPr id="3" name="Table 4">
            <a:extLst>
              <a:ext uri="{FF2B5EF4-FFF2-40B4-BE49-F238E27FC236}">
                <a16:creationId xmlns:a16="http://schemas.microsoft.com/office/drawing/2014/main" id="{8AF62F73-F9F3-4FE2-BA18-5DFFFAF9D40B}"/>
              </a:ext>
            </a:extLst>
          </p:cNvPr>
          <p:cNvGraphicFramePr>
            <a:graphicFrameLocks noGrp="1"/>
          </p:cNvGraphicFramePr>
          <p:nvPr>
            <p:extLst>
              <p:ext uri="{D42A27DB-BD31-4B8C-83A1-F6EECF244321}">
                <p14:modId xmlns:p14="http://schemas.microsoft.com/office/powerpoint/2010/main" val="3312474860"/>
              </p:ext>
            </p:extLst>
          </p:nvPr>
        </p:nvGraphicFramePr>
        <p:xfrm>
          <a:off x="2032000" y="719666"/>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749965650"/>
                    </a:ext>
                  </a:extLst>
                </a:gridCol>
              </a:tblGrid>
              <a:tr h="370840">
                <a:tc>
                  <a:txBody>
                    <a:bodyPr/>
                    <a:lstStyle/>
                    <a:p>
                      <a:pPr algn="ctr"/>
                      <a:r>
                        <a:rPr lang="en-US" dirty="0"/>
                        <a:t>Remove punctuation and created stemmed words from text.</a:t>
                      </a:r>
                    </a:p>
                  </a:txBody>
                  <a:tcPr anchor="ctr"/>
                </a:tc>
                <a:extLst>
                  <a:ext uri="{0D108BD9-81ED-4DB2-BD59-A6C34878D82A}">
                    <a16:rowId xmlns:a16="http://schemas.microsoft.com/office/drawing/2014/main" val="1110086650"/>
                  </a:ext>
                </a:extLst>
              </a:tr>
            </a:tbl>
          </a:graphicData>
        </a:graphic>
      </p:graphicFrame>
    </p:spTree>
    <p:extLst>
      <p:ext uri="{BB962C8B-B14F-4D97-AF65-F5344CB8AC3E}">
        <p14:creationId xmlns:p14="http://schemas.microsoft.com/office/powerpoint/2010/main" val="1557739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C7A3AA1-44C4-4CBE-8808-D86A411AD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25551"/>
            <a:ext cx="12192000" cy="303244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4FDAB746-A9A3-4EC2-8997-5EB71BC964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flipV="1">
            <a:off x="0" y="3504048"/>
            <a:ext cx="12192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19" name="Rectangle 18">
            <a:extLst>
              <a:ext uri="{FF2B5EF4-FFF2-40B4-BE49-F238E27FC236}">
                <a16:creationId xmlns:a16="http://schemas.microsoft.com/office/drawing/2014/main" id="{091C9E05-1ED5-4438-8E0F-382199749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36484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CA9ADFE8-15DC-4A25-8673-BB21B7344689}"/>
              </a:ext>
            </a:extLst>
          </p:cNvPr>
          <p:cNvPicPr>
            <a:picLocks noChangeAspect="1"/>
          </p:cNvPicPr>
          <p:nvPr/>
        </p:nvPicPr>
        <p:blipFill>
          <a:blip r:embed="rId3"/>
          <a:stretch>
            <a:fillRect/>
          </a:stretch>
        </p:blipFill>
        <p:spPr>
          <a:xfrm>
            <a:off x="2648476" y="462230"/>
            <a:ext cx="1209405" cy="3108960"/>
          </a:xfrm>
          <a:prstGeom prst="rect">
            <a:avLst/>
          </a:prstGeom>
        </p:spPr>
      </p:pic>
      <p:pic>
        <p:nvPicPr>
          <p:cNvPr id="3" name="Picture 2">
            <a:extLst>
              <a:ext uri="{FF2B5EF4-FFF2-40B4-BE49-F238E27FC236}">
                <a16:creationId xmlns:a16="http://schemas.microsoft.com/office/drawing/2014/main" id="{A2D22C50-C869-45A6-BF5D-7CEF6EFF9F11}"/>
              </a:ext>
            </a:extLst>
          </p:cNvPr>
          <p:cNvPicPr>
            <a:picLocks noChangeAspect="1"/>
          </p:cNvPicPr>
          <p:nvPr/>
        </p:nvPicPr>
        <p:blipFill>
          <a:blip r:embed="rId4"/>
          <a:stretch>
            <a:fillRect/>
          </a:stretch>
        </p:blipFill>
        <p:spPr>
          <a:xfrm>
            <a:off x="6355641" y="873653"/>
            <a:ext cx="5166360" cy="2286113"/>
          </a:xfrm>
          <a:prstGeom prst="rect">
            <a:avLst/>
          </a:prstGeom>
        </p:spPr>
      </p:pic>
      <p:sp>
        <p:nvSpPr>
          <p:cNvPr id="10" name="TextBox 9">
            <a:extLst>
              <a:ext uri="{FF2B5EF4-FFF2-40B4-BE49-F238E27FC236}">
                <a16:creationId xmlns:a16="http://schemas.microsoft.com/office/drawing/2014/main" id="{ED3403B4-137C-49F1-B0AF-8E8CE1F52D12}"/>
              </a:ext>
            </a:extLst>
          </p:cNvPr>
          <p:cNvSpPr txBox="1"/>
          <p:nvPr/>
        </p:nvSpPr>
        <p:spPr>
          <a:xfrm>
            <a:off x="6355641" y="4331839"/>
            <a:ext cx="5029200" cy="177393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solidFill>
                  <a:srgbClr val="FFFFFF"/>
                </a:solidFill>
              </a:rPr>
              <a:t>Remove Stop Words: (And, to, are, etc.)</a:t>
            </a:r>
          </a:p>
        </p:txBody>
      </p:sp>
      <p:graphicFrame>
        <p:nvGraphicFramePr>
          <p:cNvPr id="2" name="Table 3">
            <a:extLst>
              <a:ext uri="{FF2B5EF4-FFF2-40B4-BE49-F238E27FC236}">
                <a16:creationId xmlns:a16="http://schemas.microsoft.com/office/drawing/2014/main" id="{16C64CBC-52E2-4ACA-B9D5-AC9474FF8532}"/>
              </a:ext>
            </a:extLst>
          </p:cNvPr>
          <p:cNvGraphicFramePr>
            <a:graphicFrameLocks noGrp="1"/>
          </p:cNvGraphicFramePr>
          <p:nvPr>
            <p:extLst>
              <p:ext uri="{D42A27DB-BD31-4B8C-83A1-F6EECF244321}">
                <p14:modId xmlns:p14="http://schemas.microsoft.com/office/powerpoint/2010/main" val="2248733401"/>
              </p:ext>
            </p:extLst>
          </p:nvPr>
        </p:nvGraphicFramePr>
        <p:xfrm>
          <a:off x="2113280" y="167244"/>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072973440"/>
                    </a:ext>
                  </a:extLst>
                </a:gridCol>
              </a:tblGrid>
              <a:tr h="370840">
                <a:tc>
                  <a:txBody>
                    <a:bodyPr/>
                    <a:lstStyle/>
                    <a:p>
                      <a:pPr algn="ctr"/>
                      <a:r>
                        <a:rPr lang="en-US" dirty="0"/>
                        <a:t>Remove Stop Words</a:t>
                      </a:r>
                    </a:p>
                  </a:txBody>
                  <a:tcPr anchor="ctr"/>
                </a:tc>
                <a:extLst>
                  <a:ext uri="{0D108BD9-81ED-4DB2-BD59-A6C34878D82A}">
                    <a16:rowId xmlns:a16="http://schemas.microsoft.com/office/drawing/2014/main" val="2761044687"/>
                  </a:ext>
                </a:extLst>
              </a:tr>
            </a:tbl>
          </a:graphicData>
        </a:graphic>
      </p:graphicFrame>
    </p:spTree>
    <p:extLst>
      <p:ext uri="{BB962C8B-B14F-4D97-AF65-F5344CB8AC3E}">
        <p14:creationId xmlns:p14="http://schemas.microsoft.com/office/powerpoint/2010/main" val="25000589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Graphical user interface, text, application&#10;&#10;Description automatically generated">
            <a:extLst>
              <a:ext uri="{FF2B5EF4-FFF2-40B4-BE49-F238E27FC236}">
                <a16:creationId xmlns:a16="http://schemas.microsoft.com/office/drawing/2014/main" id="{FD8B724C-D320-4498-8ADE-64211B7380E9}"/>
              </a:ext>
            </a:extLst>
          </p:cNvPr>
          <p:cNvPicPr>
            <a:picLocks noChangeAspect="1"/>
          </p:cNvPicPr>
          <p:nvPr/>
        </p:nvPicPr>
        <p:blipFill rotWithShape="1">
          <a:blip r:embed="rId2"/>
          <a:srcRect r="8449"/>
          <a:stretch/>
        </p:blipFill>
        <p:spPr>
          <a:xfrm>
            <a:off x="457200" y="965200"/>
            <a:ext cx="11277600" cy="5435600"/>
          </a:xfrm>
          <a:prstGeom prst="rect">
            <a:avLst/>
          </a:prstGeom>
        </p:spPr>
      </p:pic>
      <p:graphicFrame>
        <p:nvGraphicFramePr>
          <p:cNvPr id="2" name="Table 3">
            <a:extLst>
              <a:ext uri="{FF2B5EF4-FFF2-40B4-BE49-F238E27FC236}">
                <a16:creationId xmlns:a16="http://schemas.microsoft.com/office/drawing/2014/main" id="{68954508-971B-4100-8EBA-BC3FA7CCC09F}"/>
              </a:ext>
            </a:extLst>
          </p:cNvPr>
          <p:cNvGraphicFramePr>
            <a:graphicFrameLocks noGrp="1"/>
          </p:cNvGraphicFramePr>
          <p:nvPr>
            <p:extLst>
              <p:ext uri="{D42A27DB-BD31-4B8C-83A1-F6EECF244321}">
                <p14:modId xmlns:p14="http://schemas.microsoft.com/office/powerpoint/2010/main" val="226330283"/>
              </p:ext>
            </p:extLst>
          </p:nvPr>
        </p:nvGraphicFramePr>
        <p:xfrm>
          <a:off x="833120" y="271780"/>
          <a:ext cx="10434320" cy="370840"/>
        </p:xfrm>
        <a:graphic>
          <a:graphicData uri="http://schemas.openxmlformats.org/drawingml/2006/table">
            <a:tbl>
              <a:tblPr firstRow="1" bandRow="1">
                <a:tableStyleId>{5C22544A-7EE6-4342-B048-85BDC9FD1C3A}</a:tableStyleId>
              </a:tblPr>
              <a:tblGrid>
                <a:gridCol w="10434320">
                  <a:extLst>
                    <a:ext uri="{9D8B030D-6E8A-4147-A177-3AD203B41FA5}">
                      <a16:colId xmlns:a16="http://schemas.microsoft.com/office/drawing/2014/main" val="3992162985"/>
                    </a:ext>
                  </a:extLst>
                </a:gridCol>
              </a:tblGrid>
              <a:tr h="370840">
                <a:tc>
                  <a:txBody>
                    <a:bodyPr/>
                    <a:lstStyle/>
                    <a:p>
                      <a:pPr algn="ctr"/>
                      <a:r>
                        <a:rPr lang="en-US" dirty="0"/>
                        <a:t>Create data frame and count word list</a:t>
                      </a:r>
                    </a:p>
                  </a:txBody>
                  <a:tcPr anchor="ctr"/>
                </a:tc>
                <a:extLst>
                  <a:ext uri="{0D108BD9-81ED-4DB2-BD59-A6C34878D82A}">
                    <a16:rowId xmlns:a16="http://schemas.microsoft.com/office/drawing/2014/main" val="1315187634"/>
                  </a:ext>
                </a:extLst>
              </a:tr>
            </a:tbl>
          </a:graphicData>
        </a:graphic>
      </p:graphicFrame>
    </p:spTree>
    <p:extLst>
      <p:ext uri="{BB962C8B-B14F-4D97-AF65-F5344CB8AC3E}">
        <p14:creationId xmlns:p14="http://schemas.microsoft.com/office/powerpoint/2010/main" val="1895203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59E61185-A84F-4EFB-A2B2-22871CA38A3D}"/>
              </a:ext>
            </a:extLst>
          </p:cNvPr>
          <p:cNvPicPr>
            <a:picLocks noChangeAspect="1"/>
          </p:cNvPicPr>
          <p:nvPr/>
        </p:nvPicPr>
        <p:blipFill rotWithShape="1">
          <a:blip r:embed="rId2"/>
          <a:srcRect l="1725" r="5775"/>
          <a:stretch/>
        </p:blipFill>
        <p:spPr>
          <a:xfrm>
            <a:off x="457200" y="843280"/>
            <a:ext cx="11277600" cy="5557520"/>
          </a:xfrm>
          <a:prstGeom prst="rect">
            <a:avLst/>
          </a:prstGeom>
        </p:spPr>
      </p:pic>
      <p:graphicFrame>
        <p:nvGraphicFramePr>
          <p:cNvPr id="2" name="Table 3">
            <a:extLst>
              <a:ext uri="{FF2B5EF4-FFF2-40B4-BE49-F238E27FC236}">
                <a16:creationId xmlns:a16="http://schemas.microsoft.com/office/drawing/2014/main" id="{2346E27F-5D57-4432-93AD-9DBD9FB701E4}"/>
              </a:ext>
            </a:extLst>
          </p:cNvPr>
          <p:cNvGraphicFramePr>
            <a:graphicFrameLocks noGrp="1"/>
          </p:cNvGraphicFramePr>
          <p:nvPr>
            <p:extLst>
              <p:ext uri="{D42A27DB-BD31-4B8C-83A1-F6EECF244321}">
                <p14:modId xmlns:p14="http://schemas.microsoft.com/office/powerpoint/2010/main" val="3241447261"/>
              </p:ext>
            </p:extLst>
          </p:nvPr>
        </p:nvGraphicFramePr>
        <p:xfrm>
          <a:off x="2031617" y="236434"/>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184781502"/>
                    </a:ext>
                  </a:extLst>
                </a:gridCol>
              </a:tblGrid>
              <a:tr h="370840">
                <a:tc>
                  <a:txBody>
                    <a:bodyPr/>
                    <a:lstStyle/>
                    <a:p>
                      <a:pPr algn="ctr"/>
                      <a:r>
                        <a:rPr lang="en-US" dirty="0"/>
                        <a:t>Import Matplotlib package and create data frame for visualization</a:t>
                      </a:r>
                    </a:p>
                  </a:txBody>
                  <a:tcPr anchor="ctr"/>
                </a:tc>
                <a:extLst>
                  <a:ext uri="{0D108BD9-81ED-4DB2-BD59-A6C34878D82A}">
                    <a16:rowId xmlns:a16="http://schemas.microsoft.com/office/drawing/2014/main" val="3257895796"/>
                  </a:ext>
                </a:extLst>
              </a:tr>
            </a:tbl>
          </a:graphicData>
        </a:graphic>
      </p:graphicFrame>
    </p:spTree>
    <p:extLst>
      <p:ext uri="{BB962C8B-B14F-4D97-AF65-F5344CB8AC3E}">
        <p14:creationId xmlns:p14="http://schemas.microsoft.com/office/powerpoint/2010/main" val="2875888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5648-2DCD-402C-8215-CE5FD115FA39}"/>
              </a:ext>
            </a:extLst>
          </p:cNvPr>
          <p:cNvSpPr>
            <a:spLocks noGrp="1"/>
          </p:cNvSpPr>
          <p:nvPr>
            <p:ph type="title"/>
          </p:nvPr>
        </p:nvSpPr>
        <p:spPr/>
        <p:txBody>
          <a:bodyPr/>
          <a:lstStyle/>
          <a:p>
            <a:endParaRPr lang="en-US" dirty="0"/>
          </a:p>
        </p:txBody>
      </p:sp>
      <p:sp useBgFill="1">
        <p:nvSpPr>
          <p:cNvPr id="3" name="Rectangle 2">
            <a:extLst>
              <a:ext uri="{FF2B5EF4-FFF2-40B4-BE49-F238E27FC236}">
                <a16:creationId xmlns:a16="http://schemas.microsoft.com/office/drawing/2014/main" id="{F81628EC-8070-454A-986B-ACE7F617B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FC56666-2FAA-4F13-8E71-AE0C0CC1B940}"/>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600" dirty="0">
                <a:solidFill>
                  <a:srgbClr val="002060"/>
                </a:solidFill>
              </a:rPr>
              <a:t>Colorado Commitment to Renewable energy</a:t>
            </a:r>
          </a:p>
        </p:txBody>
      </p:sp>
      <p:sp>
        <p:nvSpPr>
          <p:cNvPr id="5" name="sketchy line">
            <a:extLst>
              <a:ext uri="{FF2B5EF4-FFF2-40B4-BE49-F238E27FC236}">
                <a16:creationId xmlns:a16="http://schemas.microsoft.com/office/drawing/2014/main" id="{B7A91A9E-8D6E-4100-8A22-250EFBC7AB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3EBEED79-EC14-4FFB-B0C9-6B4630407FBF}"/>
              </a:ext>
            </a:extLst>
          </p:cNvPr>
          <p:cNvSpPr txBox="1">
            <a:spLocks/>
          </p:cNvSpPr>
          <p:nvPr/>
        </p:nvSpPr>
        <p:spPr>
          <a:xfrm>
            <a:off x="572493" y="2071316"/>
            <a:ext cx="6713552" cy="4119172"/>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2060"/>
                </a:solidFill>
                <a:latin typeface="Arial Narrow" panose="020B0606020202030204" pitchFamily="34" charset="0"/>
                <a:ea typeface="Calibri" panose="020F0502020204030204" pitchFamily="34" charset="0"/>
                <a:cs typeface="Times New Roman" panose="02020603050405020304" pitchFamily="18" charset="0"/>
              </a:rPr>
              <a:t>In 2004 Colorado passed a renewable energy initiative use 30 percent of its investor-owned energy companies and 20 percent of cooperative companies to use sources for energy from renewable energy sources by 2020.  Colorado has 4000 jobs in renewable energy from 380 solar companies.  Colorado is ranked eighth in the nation for solar energy as of 2014 produces 398MW of power.  I will see if Colorado has improved in rank and solar production.</a:t>
            </a:r>
          </a:p>
          <a:p>
            <a:r>
              <a:rPr lang="en-US" sz="2000" dirty="0">
                <a:solidFill>
                  <a:srgbClr val="002060"/>
                </a:solidFill>
                <a:latin typeface="Arial Narrow" panose="020B0606020202030204" pitchFamily="34" charset="0"/>
              </a:rPr>
              <a:t>The use of wind power energy in the Denver area will benefit the community. I received an email from the local power company in the Denver area asking people to sign up to pay $1.50 a month to power my home with wind power. I added the use of wind energy for my power needs for nine dollars a month.  The use of renewable energy makes me feel like I am doing a small part to help the environment and my community.  </a:t>
            </a:r>
            <a:endParaRPr lang="en-US" sz="2000" dirty="0">
              <a:solidFill>
                <a:srgbClr val="002060"/>
              </a:solidFill>
              <a:latin typeface="Arial Narrow" panose="020B0606020202030204" pitchFamily="34" charset="0"/>
              <a:ea typeface="Calibri" panose="020F0502020204030204" pitchFamily="34" charset="0"/>
              <a:cs typeface="Times New Roman" panose="02020603050405020304" pitchFamily="18" charset="0"/>
            </a:endParaRPr>
          </a:p>
          <a:p>
            <a:endParaRPr lang="en-US" sz="1500" dirty="0"/>
          </a:p>
        </p:txBody>
      </p:sp>
      <p:pic>
        <p:nvPicPr>
          <p:cNvPr id="7" name="Picture 6">
            <a:extLst>
              <a:ext uri="{FF2B5EF4-FFF2-40B4-BE49-F238E27FC236}">
                <a16:creationId xmlns:a16="http://schemas.microsoft.com/office/drawing/2014/main" id="{43F54E51-FC08-498C-B336-04101A55B569}"/>
              </a:ext>
            </a:extLst>
          </p:cNvPr>
          <p:cNvPicPr>
            <a:picLocks noChangeAspect="1"/>
          </p:cNvPicPr>
          <p:nvPr/>
        </p:nvPicPr>
        <p:blipFill rotWithShape="1">
          <a:blip r:embed="rId2"/>
          <a:srcRect l="8189" r="30720"/>
          <a:stretch/>
        </p:blipFill>
        <p:spPr>
          <a:xfrm>
            <a:off x="7675658" y="2093976"/>
            <a:ext cx="3941064" cy="4096512"/>
          </a:xfrm>
          <a:prstGeom prst="rect">
            <a:avLst/>
          </a:prstGeom>
        </p:spPr>
      </p:pic>
    </p:spTree>
    <p:extLst>
      <p:ext uri="{BB962C8B-B14F-4D97-AF65-F5344CB8AC3E}">
        <p14:creationId xmlns:p14="http://schemas.microsoft.com/office/powerpoint/2010/main" val="21906532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3E65EF54-8929-464C-922B-F694C222812D}"/>
              </a:ext>
            </a:extLst>
          </p:cNvPr>
          <p:cNvPicPr>
            <a:picLocks noChangeAspect="1"/>
          </p:cNvPicPr>
          <p:nvPr/>
        </p:nvPicPr>
        <p:blipFill rotWithShape="1">
          <a:blip r:embed="rId2"/>
          <a:srcRect r="4180" b="1"/>
          <a:stretch/>
        </p:blipFill>
        <p:spPr>
          <a:xfrm>
            <a:off x="457200" y="965200"/>
            <a:ext cx="11277600" cy="5435600"/>
          </a:xfrm>
          <a:prstGeom prst="rect">
            <a:avLst/>
          </a:prstGeom>
        </p:spPr>
      </p:pic>
      <p:graphicFrame>
        <p:nvGraphicFramePr>
          <p:cNvPr id="2" name="Table 3">
            <a:extLst>
              <a:ext uri="{FF2B5EF4-FFF2-40B4-BE49-F238E27FC236}">
                <a16:creationId xmlns:a16="http://schemas.microsoft.com/office/drawing/2014/main" id="{862631CD-FEAA-4861-B0A9-8A1F0AE0742B}"/>
              </a:ext>
            </a:extLst>
          </p:cNvPr>
          <p:cNvGraphicFramePr>
            <a:graphicFrameLocks noGrp="1"/>
          </p:cNvGraphicFramePr>
          <p:nvPr>
            <p:extLst>
              <p:ext uri="{D42A27DB-BD31-4B8C-83A1-F6EECF244321}">
                <p14:modId xmlns:p14="http://schemas.microsoft.com/office/powerpoint/2010/main" val="674983596"/>
              </p:ext>
            </p:extLst>
          </p:nvPr>
        </p:nvGraphicFramePr>
        <p:xfrm>
          <a:off x="2113280" y="178014"/>
          <a:ext cx="8128000" cy="60960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095194173"/>
                    </a:ext>
                  </a:extLst>
                </a:gridCol>
              </a:tblGrid>
              <a:tr h="609600">
                <a:tc>
                  <a:txBody>
                    <a:bodyPr/>
                    <a:lstStyle/>
                    <a:p>
                      <a:pPr algn="ctr"/>
                      <a:r>
                        <a:rPr lang="en-US" dirty="0"/>
                        <a:t>Chart with common words sorting from the highest count to the lowest count</a:t>
                      </a:r>
                    </a:p>
                  </a:txBody>
                  <a:tcPr anchor="ctr"/>
                </a:tc>
                <a:extLst>
                  <a:ext uri="{0D108BD9-81ED-4DB2-BD59-A6C34878D82A}">
                    <a16:rowId xmlns:a16="http://schemas.microsoft.com/office/drawing/2014/main" val="3820337835"/>
                  </a:ext>
                </a:extLst>
              </a:tr>
            </a:tbl>
          </a:graphicData>
        </a:graphic>
      </p:graphicFrame>
    </p:spTree>
    <p:extLst>
      <p:ext uri="{BB962C8B-B14F-4D97-AF65-F5344CB8AC3E}">
        <p14:creationId xmlns:p14="http://schemas.microsoft.com/office/powerpoint/2010/main" val="27417877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3FF338C-1F6A-4A14-B0A7-97C548AF8BF5}"/>
              </a:ext>
            </a:extLst>
          </p:cNvPr>
          <p:cNvPicPr>
            <a:picLocks noChangeAspect="1"/>
          </p:cNvPicPr>
          <p:nvPr/>
        </p:nvPicPr>
        <p:blipFill rotWithShape="1">
          <a:blip r:embed="rId2"/>
          <a:srcRect t="20979" b="7072"/>
          <a:stretch/>
        </p:blipFill>
        <p:spPr>
          <a:xfrm>
            <a:off x="457200" y="1087120"/>
            <a:ext cx="11277600" cy="5394960"/>
          </a:xfrm>
          <a:prstGeom prst="rect">
            <a:avLst/>
          </a:prstGeom>
        </p:spPr>
      </p:pic>
      <p:graphicFrame>
        <p:nvGraphicFramePr>
          <p:cNvPr id="2" name="Table 3">
            <a:extLst>
              <a:ext uri="{FF2B5EF4-FFF2-40B4-BE49-F238E27FC236}">
                <a16:creationId xmlns:a16="http://schemas.microsoft.com/office/drawing/2014/main" id="{E75B1953-7254-4ED6-9812-519F7BAC962E}"/>
              </a:ext>
            </a:extLst>
          </p:cNvPr>
          <p:cNvGraphicFramePr>
            <a:graphicFrameLocks noGrp="1"/>
          </p:cNvGraphicFramePr>
          <p:nvPr>
            <p:extLst>
              <p:ext uri="{D42A27DB-BD31-4B8C-83A1-F6EECF244321}">
                <p14:modId xmlns:p14="http://schemas.microsoft.com/office/powerpoint/2010/main" val="2596937625"/>
              </p:ext>
            </p:extLst>
          </p:nvPr>
        </p:nvGraphicFramePr>
        <p:xfrm>
          <a:off x="2032000" y="203200"/>
          <a:ext cx="8128000" cy="77216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525586478"/>
                    </a:ext>
                  </a:extLst>
                </a:gridCol>
              </a:tblGrid>
              <a:tr h="772160">
                <a:tc>
                  <a:txBody>
                    <a:bodyPr/>
                    <a:lstStyle/>
                    <a:p>
                      <a:pPr algn="ctr"/>
                      <a:r>
                        <a:rPr lang="en-US" dirty="0"/>
                        <a:t>Create python data frame to show organizations</a:t>
                      </a:r>
                    </a:p>
                  </a:txBody>
                  <a:tcPr anchor="ctr"/>
                </a:tc>
                <a:extLst>
                  <a:ext uri="{0D108BD9-81ED-4DB2-BD59-A6C34878D82A}">
                    <a16:rowId xmlns:a16="http://schemas.microsoft.com/office/drawing/2014/main" val="3242314857"/>
                  </a:ext>
                </a:extLst>
              </a:tr>
            </a:tbl>
          </a:graphicData>
        </a:graphic>
      </p:graphicFrame>
    </p:spTree>
    <p:extLst>
      <p:ext uri="{BB962C8B-B14F-4D97-AF65-F5344CB8AC3E}">
        <p14:creationId xmlns:p14="http://schemas.microsoft.com/office/powerpoint/2010/main" val="1223141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0DDC75C4-8DC5-49DC-82EF-7260EE1BC10F}"/>
              </a:ext>
            </a:extLst>
          </p:cNvPr>
          <p:cNvPicPr>
            <a:picLocks noChangeAspect="1"/>
          </p:cNvPicPr>
          <p:nvPr/>
        </p:nvPicPr>
        <p:blipFill rotWithShape="1">
          <a:blip r:embed="rId2"/>
          <a:srcRect r="13666"/>
          <a:stretch/>
        </p:blipFill>
        <p:spPr>
          <a:xfrm>
            <a:off x="457200" y="980032"/>
            <a:ext cx="11277600" cy="5387738"/>
          </a:xfrm>
          <a:prstGeom prst="rect">
            <a:avLst/>
          </a:prstGeom>
        </p:spPr>
      </p:pic>
      <p:graphicFrame>
        <p:nvGraphicFramePr>
          <p:cNvPr id="2" name="Table 3">
            <a:extLst>
              <a:ext uri="{FF2B5EF4-FFF2-40B4-BE49-F238E27FC236}">
                <a16:creationId xmlns:a16="http://schemas.microsoft.com/office/drawing/2014/main" id="{B19EE46B-AF7F-4FE8-9081-33CFDA5CA5F9}"/>
              </a:ext>
            </a:extLst>
          </p:cNvPr>
          <p:cNvGraphicFramePr>
            <a:graphicFrameLocks noGrp="1"/>
          </p:cNvGraphicFramePr>
          <p:nvPr>
            <p:extLst>
              <p:ext uri="{D42A27DB-BD31-4B8C-83A1-F6EECF244321}">
                <p14:modId xmlns:p14="http://schemas.microsoft.com/office/powerpoint/2010/main" val="1482825934"/>
              </p:ext>
            </p:extLst>
          </p:nvPr>
        </p:nvGraphicFramePr>
        <p:xfrm>
          <a:off x="2031617" y="304810"/>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796144977"/>
                    </a:ext>
                  </a:extLst>
                </a:gridCol>
              </a:tblGrid>
              <a:tr h="370840">
                <a:tc>
                  <a:txBody>
                    <a:bodyPr/>
                    <a:lstStyle/>
                    <a:p>
                      <a:pPr algn="ctr"/>
                      <a:r>
                        <a:rPr lang="en-US" dirty="0"/>
                        <a:t>Word Chart by Organization</a:t>
                      </a:r>
                    </a:p>
                  </a:txBody>
                  <a:tcPr anchor="ctr"/>
                </a:tc>
                <a:extLst>
                  <a:ext uri="{0D108BD9-81ED-4DB2-BD59-A6C34878D82A}">
                    <a16:rowId xmlns:a16="http://schemas.microsoft.com/office/drawing/2014/main" val="2161089888"/>
                  </a:ext>
                </a:extLst>
              </a:tr>
            </a:tbl>
          </a:graphicData>
        </a:graphic>
      </p:graphicFrame>
    </p:spTree>
    <p:extLst>
      <p:ext uri="{BB962C8B-B14F-4D97-AF65-F5344CB8AC3E}">
        <p14:creationId xmlns:p14="http://schemas.microsoft.com/office/powerpoint/2010/main" val="24811850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98296693-A984-4388-AF5B-DCA136E837FD}"/>
              </a:ext>
            </a:extLst>
          </p:cNvPr>
          <p:cNvPicPr>
            <a:picLocks noChangeAspect="1"/>
          </p:cNvPicPr>
          <p:nvPr/>
        </p:nvPicPr>
        <p:blipFill rotWithShape="1">
          <a:blip r:embed="rId2"/>
          <a:srcRect t="22859" b="482"/>
          <a:stretch/>
        </p:blipFill>
        <p:spPr>
          <a:xfrm>
            <a:off x="457200" y="873760"/>
            <a:ext cx="11277600" cy="5527040"/>
          </a:xfrm>
          <a:prstGeom prst="rect">
            <a:avLst/>
          </a:prstGeom>
        </p:spPr>
      </p:pic>
      <p:graphicFrame>
        <p:nvGraphicFramePr>
          <p:cNvPr id="2" name="Table 3">
            <a:extLst>
              <a:ext uri="{FF2B5EF4-FFF2-40B4-BE49-F238E27FC236}">
                <a16:creationId xmlns:a16="http://schemas.microsoft.com/office/drawing/2014/main" id="{E0614545-6F5C-4971-8B90-6B55A8861B89}"/>
              </a:ext>
            </a:extLst>
          </p:cNvPr>
          <p:cNvGraphicFramePr>
            <a:graphicFrameLocks noGrp="1"/>
          </p:cNvGraphicFramePr>
          <p:nvPr>
            <p:extLst>
              <p:ext uri="{D42A27DB-BD31-4B8C-83A1-F6EECF244321}">
                <p14:modId xmlns:p14="http://schemas.microsoft.com/office/powerpoint/2010/main" val="2429364829"/>
              </p:ext>
            </p:extLst>
          </p:nvPr>
        </p:nvGraphicFramePr>
        <p:xfrm>
          <a:off x="1005840" y="254214"/>
          <a:ext cx="10129520" cy="365760"/>
        </p:xfrm>
        <a:graphic>
          <a:graphicData uri="http://schemas.openxmlformats.org/drawingml/2006/table">
            <a:tbl>
              <a:tblPr firstRow="1" bandRow="1">
                <a:tableStyleId>{5C22544A-7EE6-4342-B048-85BDC9FD1C3A}</a:tableStyleId>
              </a:tblPr>
              <a:tblGrid>
                <a:gridCol w="10129520">
                  <a:extLst>
                    <a:ext uri="{9D8B030D-6E8A-4147-A177-3AD203B41FA5}">
                      <a16:colId xmlns:a16="http://schemas.microsoft.com/office/drawing/2014/main" val="1294166321"/>
                    </a:ext>
                  </a:extLst>
                </a:gridCol>
              </a:tblGrid>
              <a:tr h="358986">
                <a:tc>
                  <a:txBody>
                    <a:bodyPr/>
                    <a:lstStyle/>
                    <a:p>
                      <a:pPr algn="ctr"/>
                      <a:r>
                        <a:rPr lang="en-US" dirty="0"/>
                        <a:t>Top people mentioned in text data frame</a:t>
                      </a:r>
                    </a:p>
                  </a:txBody>
                  <a:tcPr/>
                </a:tc>
                <a:extLst>
                  <a:ext uri="{0D108BD9-81ED-4DB2-BD59-A6C34878D82A}">
                    <a16:rowId xmlns:a16="http://schemas.microsoft.com/office/drawing/2014/main" val="4187956408"/>
                  </a:ext>
                </a:extLst>
              </a:tr>
            </a:tbl>
          </a:graphicData>
        </a:graphic>
      </p:graphicFrame>
    </p:spTree>
    <p:extLst>
      <p:ext uri="{BB962C8B-B14F-4D97-AF65-F5344CB8AC3E}">
        <p14:creationId xmlns:p14="http://schemas.microsoft.com/office/powerpoint/2010/main" val="13971855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3244B1AD-E97A-40AD-8FE6-1CD716CE9561}"/>
              </a:ext>
            </a:extLst>
          </p:cNvPr>
          <p:cNvPicPr>
            <a:picLocks noChangeAspect="1"/>
          </p:cNvPicPr>
          <p:nvPr/>
        </p:nvPicPr>
        <p:blipFill rotWithShape="1">
          <a:blip r:embed="rId2"/>
          <a:srcRect l="322" r="18563"/>
          <a:stretch/>
        </p:blipFill>
        <p:spPr>
          <a:xfrm>
            <a:off x="457200" y="1422400"/>
            <a:ext cx="11277600" cy="4978400"/>
          </a:xfrm>
          <a:prstGeom prst="rect">
            <a:avLst/>
          </a:prstGeom>
        </p:spPr>
      </p:pic>
      <p:graphicFrame>
        <p:nvGraphicFramePr>
          <p:cNvPr id="2" name="Table 3">
            <a:extLst>
              <a:ext uri="{FF2B5EF4-FFF2-40B4-BE49-F238E27FC236}">
                <a16:creationId xmlns:a16="http://schemas.microsoft.com/office/drawing/2014/main" id="{E1BFF8C6-6A05-4C85-AFC5-0B6756A1D58A}"/>
              </a:ext>
            </a:extLst>
          </p:cNvPr>
          <p:cNvGraphicFramePr>
            <a:graphicFrameLocks noGrp="1"/>
          </p:cNvGraphicFramePr>
          <p:nvPr>
            <p:extLst>
              <p:ext uri="{D42A27DB-BD31-4B8C-83A1-F6EECF244321}">
                <p14:modId xmlns:p14="http://schemas.microsoft.com/office/powerpoint/2010/main" val="44738815"/>
              </p:ext>
            </p:extLst>
          </p:nvPr>
        </p:nvGraphicFramePr>
        <p:xfrm>
          <a:off x="2031617" y="425565"/>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385280963"/>
                    </a:ext>
                  </a:extLst>
                </a:gridCol>
              </a:tblGrid>
              <a:tr h="370840">
                <a:tc>
                  <a:txBody>
                    <a:bodyPr/>
                    <a:lstStyle/>
                    <a:p>
                      <a:pPr algn="ctr"/>
                      <a:r>
                        <a:rPr lang="en-US" dirty="0"/>
                        <a:t>Top People mentioned in text data set</a:t>
                      </a:r>
                    </a:p>
                  </a:txBody>
                  <a:tcPr/>
                </a:tc>
                <a:extLst>
                  <a:ext uri="{0D108BD9-81ED-4DB2-BD59-A6C34878D82A}">
                    <a16:rowId xmlns:a16="http://schemas.microsoft.com/office/drawing/2014/main" val="3567434433"/>
                  </a:ext>
                </a:extLst>
              </a:tr>
            </a:tbl>
          </a:graphicData>
        </a:graphic>
      </p:graphicFrame>
    </p:spTree>
    <p:extLst>
      <p:ext uri="{BB962C8B-B14F-4D97-AF65-F5344CB8AC3E}">
        <p14:creationId xmlns:p14="http://schemas.microsoft.com/office/powerpoint/2010/main" val="2501094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5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5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6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6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92B453D8-8E3B-42ED-86C8-D40F537CB724}"/>
              </a:ext>
            </a:extLst>
          </p:cNvPr>
          <p:cNvPicPr>
            <a:picLocks noChangeAspect="1"/>
          </p:cNvPicPr>
          <p:nvPr/>
        </p:nvPicPr>
        <p:blipFill>
          <a:blip r:embed="rId2"/>
          <a:stretch>
            <a:fillRect/>
          </a:stretch>
        </p:blipFill>
        <p:spPr>
          <a:xfrm>
            <a:off x="457200" y="828675"/>
            <a:ext cx="1535113" cy="3579813"/>
          </a:xfrm>
          <a:prstGeom prst="rect">
            <a:avLst/>
          </a:prstGeom>
        </p:spPr>
      </p:pic>
      <p:pic>
        <p:nvPicPr>
          <p:cNvPr id="15" name="Picture 14">
            <a:extLst>
              <a:ext uri="{FF2B5EF4-FFF2-40B4-BE49-F238E27FC236}">
                <a16:creationId xmlns:a16="http://schemas.microsoft.com/office/drawing/2014/main" id="{62B74BA2-5D6A-402C-AC8F-BCF7D562ADAA}"/>
              </a:ext>
            </a:extLst>
          </p:cNvPr>
          <p:cNvPicPr>
            <a:picLocks noChangeAspect="1"/>
          </p:cNvPicPr>
          <p:nvPr/>
        </p:nvPicPr>
        <p:blipFill>
          <a:blip r:embed="rId3"/>
          <a:stretch>
            <a:fillRect/>
          </a:stretch>
        </p:blipFill>
        <p:spPr>
          <a:xfrm>
            <a:off x="457200" y="4486275"/>
            <a:ext cx="531813" cy="1543050"/>
          </a:xfrm>
          <a:prstGeom prst="rect">
            <a:avLst/>
          </a:prstGeom>
        </p:spPr>
      </p:pic>
      <p:pic>
        <p:nvPicPr>
          <p:cNvPr id="11" name="Picture 10">
            <a:extLst>
              <a:ext uri="{FF2B5EF4-FFF2-40B4-BE49-F238E27FC236}">
                <a16:creationId xmlns:a16="http://schemas.microsoft.com/office/drawing/2014/main" id="{378D66B3-3752-4BB7-AE51-F7B1EC597E87}"/>
              </a:ext>
            </a:extLst>
          </p:cNvPr>
          <p:cNvPicPr>
            <a:picLocks noChangeAspect="1"/>
          </p:cNvPicPr>
          <p:nvPr/>
        </p:nvPicPr>
        <p:blipFill>
          <a:blip r:embed="rId4"/>
          <a:stretch>
            <a:fillRect/>
          </a:stretch>
        </p:blipFill>
        <p:spPr>
          <a:xfrm>
            <a:off x="1066800" y="4486275"/>
            <a:ext cx="927100" cy="1543050"/>
          </a:xfrm>
          <a:prstGeom prst="rect">
            <a:avLst/>
          </a:prstGeom>
        </p:spPr>
      </p:pic>
      <p:pic>
        <p:nvPicPr>
          <p:cNvPr id="13" name="Picture 12">
            <a:extLst>
              <a:ext uri="{FF2B5EF4-FFF2-40B4-BE49-F238E27FC236}">
                <a16:creationId xmlns:a16="http://schemas.microsoft.com/office/drawing/2014/main" id="{A1D02E54-3101-4ABA-A140-35703CF2FCAE}"/>
              </a:ext>
            </a:extLst>
          </p:cNvPr>
          <p:cNvPicPr>
            <a:picLocks noChangeAspect="1"/>
          </p:cNvPicPr>
          <p:nvPr/>
        </p:nvPicPr>
        <p:blipFill>
          <a:blip r:embed="rId5"/>
          <a:stretch>
            <a:fillRect/>
          </a:stretch>
        </p:blipFill>
        <p:spPr>
          <a:xfrm>
            <a:off x="1992313" y="828675"/>
            <a:ext cx="4843463" cy="5200650"/>
          </a:xfrm>
          <a:prstGeom prst="rect">
            <a:avLst/>
          </a:prstGeom>
        </p:spPr>
      </p:pic>
      <p:pic>
        <p:nvPicPr>
          <p:cNvPr id="7" name="Picture 6">
            <a:extLst>
              <a:ext uri="{FF2B5EF4-FFF2-40B4-BE49-F238E27FC236}">
                <a16:creationId xmlns:a16="http://schemas.microsoft.com/office/drawing/2014/main" id="{9FF5EC8C-DE11-4CB0-953D-78D803E65557}"/>
              </a:ext>
            </a:extLst>
          </p:cNvPr>
          <p:cNvPicPr>
            <a:picLocks noChangeAspect="1"/>
          </p:cNvPicPr>
          <p:nvPr/>
        </p:nvPicPr>
        <p:blipFill>
          <a:blip r:embed="rId6"/>
          <a:stretch>
            <a:fillRect/>
          </a:stretch>
        </p:blipFill>
        <p:spPr>
          <a:xfrm>
            <a:off x="6989763" y="828675"/>
            <a:ext cx="2560638" cy="1466850"/>
          </a:xfrm>
          <a:prstGeom prst="rect">
            <a:avLst/>
          </a:prstGeom>
        </p:spPr>
      </p:pic>
      <p:pic>
        <p:nvPicPr>
          <p:cNvPr id="9" name="Picture 8">
            <a:extLst>
              <a:ext uri="{FF2B5EF4-FFF2-40B4-BE49-F238E27FC236}">
                <a16:creationId xmlns:a16="http://schemas.microsoft.com/office/drawing/2014/main" id="{CA95E73C-157A-49C4-9F5C-5555C9A0B303}"/>
              </a:ext>
            </a:extLst>
          </p:cNvPr>
          <p:cNvPicPr>
            <a:picLocks noChangeAspect="1"/>
          </p:cNvPicPr>
          <p:nvPr/>
        </p:nvPicPr>
        <p:blipFill>
          <a:blip r:embed="rId7"/>
          <a:stretch>
            <a:fillRect/>
          </a:stretch>
        </p:blipFill>
        <p:spPr>
          <a:xfrm>
            <a:off x="9626600" y="828675"/>
            <a:ext cx="2108200" cy="1466850"/>
          </a:xfrm>
          <a:prstGeom prst="rect">
            <a:avLst/>
          </a:prstGeom>
        </p:spPr>
      </p:pic>
      <p:pic>
        <p:nvPicPr>
          <p:cNvPr id="5" name="Picture 4">
            <a:extLst>
              <a:ext uri="{FF2B5EF4-FFF2-40B4-BE49-F238E27FC236}">
                <a16:creationId xmlns:a16="http://schemas.microsoft.com/office/drawing/2014/main" id="{AE5DDCE6-752C-428B-BA19-770F5530CAD8}"/>
              </a:ext>
            </a:extLst>
          </p:cNvPr>
          <p:cNvPicPr>
            <a:picLocks noChangeAspect="1"/>
          </p:cNvPicPr>
          <p:nvPr/>
        </p:nvPicPr>
        <p:blipFill>
          <a:blip r:embed="rId8"/>
          <a:stretch>
            <a:fillRect/>
          </a:stretch>
        </p:blipFill>
        <p:spPr>
          <a:xfrm>
            <a:off x="6989763" y="2373313"/>
            <a:ext cx="4745038" cy="3657600"/>
          </a:xfrm>
          <a:prstGeom prst="rect">
            <a:avLst/>
          </a:prstGeom>
        </p:spPr>
      </p:pic>
      <p:graphicFrame>
        <p:nvGraphicFramePr>
          <p:cNvPr id="4" name="Table 5">
            <a:extLst>
              <a:ext uri="{FF2B5EF4-FFF2-40B4-BE49-F238E27FC236}">
                <a16:creationId xmlns:a16="http://schemas.microsoft.com/office/drawing/2014/main" id="{89A37AFF-0BA0-41B9-9AEE-B882E1FEE4A4}"/>
              </a:ext>
            </a:extLst>
          </p:cNvPr>
          <p:cNvGraphicFramePr>
            <a:graphicFrameLocks noGrp="1"/>
          </p:cNvGraphicFramePr>
          <p:nvPr>
            <p:extLst>
              <p:ext uri="{D42A27DB-BD31-4B8C-83A1-F6EECF244321}">
                <p14:modId xmlns:p14="http://schemas.microsoft.com/office/powerpoint/2010/main" val="3633191190"/>
              </p:ext>
            </p:extLst>
          </p:nvPr>
        </p:nvGraphicFramePr>
        <p:xfrm>
          <a:off x="2032000" y="501806"/>
          <a:ext cx="8128000" cy="423746"/>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888100010"/>
                    </a:ext>
                  </a:extLst>
                </a:gridCol>
              </a:tblGrid>
              <a:tr h="423746">
                <a:tc>
                  <a:txBody>
                    <a:bodyPr/>
                    <a:lstStyle/>
                    <a:p>
                      <a:pPr algn="ctr"/>
                      <a:r>
                        <a:rPr lang="en-US" dirty="0"/>
                        <a:t>Postgres Data base tables created used for my project.</a:t>
                      </a:r>
                    </a:p>
                  </a:txBody>
                  <a:tcPr/>
                </a:tc>
                <a:extLst>
                  <a:ext uri="{0D108BD9-81ED-4DB2-BD59-A6C34878D82A}">
                    <a16:rowId xmlns:a16="http://schemas.microsoft.com/office/drawing/2014/main" val="196835406"/>
                  </a:ext>
                </a:extLst>
              </a:tr>
            </a:tbl>
          </a:graphicData>
        </a:graphic>
      </p:graphicFrame>
    </p:spTree>
    <p:extLst>
      <p:ext uri="{BB962C8B-B14F-4D97-AF65-F5344CB8AC3E}">
        <p14:creationId xmlns:p14="http://schemas.microsoft.com/office/powerpoint/2010/main" val="23689715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8793CD5-E4A1-42E9-BFA8-50437385344D}"/>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kern="1200" dirty="0">
                <a:solidFill>
                  <a:srgbClr val="FFFFFF"/>
                </a:solidFill>
                <a:latin typeface="+mj-lt"/>
                <a:ea typeface="+mj-ea"/>
                <a:cs typeface="+mj-cs"/>
              </a:rPr>
              <a:t>R- Studio R markdown script</a:t>
            </a:r>
          </a:p>
        </p:txBody>
      </p:sp>
      <p:sp>
        <p:nvSpPr>
          <p:cNvPr id="3" name="Text Placeholder 2">
            <a:extLst>
              <a:ext uri="{FF2B5EF4-FFF2-40B4-BE49-F238E27FC236}">
                <a16:creationId xmlns:a16="http://schemas.microsoft.com/office/drawing/2014/main" id="{2B2ABC34-6D55-47C0-8E80-E5015D68C6F9}"/>
              </a:ext>
            </a:extLst>
          </p:cNvPr>
          <p:cNvSpPr>
            <a:spLocks noGrp="1"/>
          </p:cNvSpPr>
          <p:nvPr>
            <p:ph type="body" idx="1"/>
          </p:nvPr>
        </p:nvSpPr>
        <p:spPr>
          <a:xfrm>
            <a:off x="3045368" y="4074718"/>
            <a:ext cx="6105194" cy="682079"/>
          </a:xfrm>
        </p:spPr>
        <p:txBody>
          <a:bodyPr vert="horz" lIns="91440" tIns="45720" rIns="91440" bIns="45720" rtlCol="0" anchor="ctr">
            <a:normAutofit/>
          </a:bodyPr>
          <a:lstStyle/>
          <a:p>
            <a:pPr algn="ctr"/>
            <a:r>
              <a:rPr lang="en-US" sz="2400" kern="1200" dirty="0">
                <a:solidFill>
                  <a:srgbClr val="FFFFFF"/>
                </a:solidFill>
                <a:latin typeface="+mn-lt"/>
                <a:ea typeface="+mn-ea"/>
                <a:cs typeface="+mn-cs"/>
              </a:rPr>
              <a:t>One-Way and Two-way ANOVA</a:t>
            </a:r>
          </a:p>
        </p:txBody>
      </p:sp>
    </p:spTree>
    <p:extLst>
      <p:ext uri="{BB962C8B-B14F-4D97-AF65-F5344CB8AC3E}">
        <p14:creationId xmlns:p14="http://schemas.microsoft.com/office/powerpoint/2010/main" val="4081417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5A21E863-E3DA-4BF8-994E-CB5BC6F74EA0}"/>
              </a:ext>
            </a:extLst>
          </p:cNvPr>
          <p:cNvPicPr>
            <a:picLocks noChangeAspect="1"/>
          </p:cNvPicPr>
          <p:nvPr/>
        </p:nvPicPr>
        <p:blipFill>
          <a:blip r:embed="rId2"/>
          <a:stretch>
            <a:fillRect/>
          </a:stretch>
        </p:blipFill>
        <p:spPr>
          <a:xfrm>
            <a:off x="6176433" y="1461468"/>
            <a:ext cx="5372100" cy="3935063"/>
          </a:xfrm>
          <a:prstGeom prst="rect">
            <a:avLst/>
          </a:prstGeom>
        </p:spPr>
      </p:pic>
      <p:pic>
        <p:nvPicPr>
          <p:cNvPr id="3" name="Picture 2" descr="Graphical user interface, application&#10;&#10;Description automatically generated with medium confidence">
            <a:extLst>
              <a:ext uri="{FF2B5EF4-FFF2-40B4-BE49-F238E27FC236}">
                <a16:creationId xmlns:a16="http://schemas.microsoft.com/office/drawing/2014/main" id="{6226759F-C48A-4351-9BDD-8794E93600AD}"/>
              </a:ext>
            </a:extLst>
          </p:cNvPr>
          <p:cNvPicPr>
            <a:picLocks noChangeAspect="1"/>
          </p:cNvPicPr>
          <p:nvPr/>
        </p:nvPicPr>
        <p:blipFill>
          <a:blip r:embed="rId3"/>
          <a:stretch>
            <a:fillRect/>
          </a:stretch>
        </p:blipFill>
        <p:spPr>
          <a:xfrm>
            <a:off x="643466" y="998126"/>
            <a:ext cx="5372099" cy="4861748"/>
          </a:xfrm>
          <a:prstGeom prst="rect">
            <a:avLst/>
          </a:prstGeom>
        </p:spPr>
      </p:pic>
      <p:graphicFrame>
        <p:nvGraphicFramePr>
          <p:cNvPr id="6" name="Table 6">
            <a:extLst>
              <a:ext uri="{FF2B5EF4-FFF2-40B4-BE49-F238E27FC236}">
                <a16:creationId xmlns:a16="http://schemas.microsoft.com/office/drawing/2014/main" id="{FFBD37B1-83D0-4CD4-8EFC-D24A904663D9}"/>
              </a:ext>
            </a:extLst>
          </p:cNvPr>
          <p:cNvGraphicFramePr>
            <a:graphicFrameLocks noGrp="1"/>
          </p:cNvGraphicFramePr>
          <p:nvPr/>
        </p:nvGraphicFramePr>
        <p:xfrm>
          <a:off x="2032000" y="719666"/>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190990570"/>
                    </a:ext>
                  </a:extLst>
                </a:gridCol>
              </a:tblGrid>
              <a:tr h="370840">
                <a:tc>
                  <a:txBody>
                    <a:bodyPr/>
                    <a:lstStyle/>
                    <a:p>
                      <a:pPr algn="ctr"/>
                      <a:r>
                        <a:rPr lang="en-US" dirty="0"/>
                        <a:t>Libraries and data set used in R studio Markdown script</a:t>
                      </a:r>
                    </a:p>
                  </a:txBody>
                  <a:tcPr/>
                </a:tc>
                <a:extLst>
                  <a:ext uri="{0D108BD9-81ED-4DB2-BD59-A6C34878D82A}">
                    <a16:rowId xmlns:a16="http://schemas.microsoft.com/office/drawing/2014/main" val="4212683842"/>
                  </a:ext>
                </a:extLst>
              </a:tr>
            </a:tbl>
          </a:graphicData>
        </a:graphic>
      </p:graphicFrame>
    </p:spTree>
    <p:extLst>
      <p:ext uri="{BB962C8B-B14F-4D97-AF65-F5344CB8AC3E}">
        <p14:creationId xmlns:p14="http://schemas.microsoft.com/office/powerpoint/2010/main" val="26978033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4A59EAF-CC37-42AA-8AC0-E43A10B8A513}"/>
              </a:ext>
            </a:extLst>
          </p:cNvPr>
          <p:cNvPicPr>
            <a:picLocks noChangeAspect="1"/>
          </p:cNvPicPr>
          <p:nvPr/>
        </p:nvPicPr>
        <p:blipFill>
          <a:blip r:embed="rId2"/>
          <a:stretch>
            <a:fillRect/>
          </a:stretch>
        </p:blipFill>
        <p:spPr>
          <a:xfrm>
            <a:off x="2400300" y="1247775"/>
            <a:ext cx="7181850" cy="5153024"/>
          </a:xfrm>
          <a:prstGeom prst="rect">
            <a:avLst/>
          </a:prstGeom>
        </p:spPr>
      </p:pic>
      <p:graphicFrame>
        <p:nvGraphicFramePr>
          <p:cNvPr id="4" name="Table 4">
            <a:extLst>
              <a:ext uri="{FF2B5EF4-FFF2-40B4-BE49-F238E27FC236}">
                <a16:creationId xmlns:a16="http://schemas.microsoft.com/office/drawing/2014/main" id="{5BE247AE-EBDF-4B9F-9E8E-A5F5C19856B3}"/>
              </a:ext>
            </a:extLst>
          </p:cNvPr>
          <p:cNvGraphicFramePr>
            <a:graphicFrameLocks noGrp="1"/>
          </p:cNvGraphicFramePr>
          <p:nvPr>
            <p:extLst>
              <p:ext uri="{D42A27DB-BD31-4B8C-83A1-F6EECF244321}">
                <p14:modId xmlns:p14="http://schemas.microsoft.com/office/powerpoint/2010/main" val="570629705"/>
              </p:ext>
            </p:extLst>
          </p:nvPr>
        </p:nvGraphicFramePr>
        <p:xfrm>
          <a:off x="2019300" y="457201"/>
          <a:ext cx="8140700" cy="415245"/>
        </p:xfrm>
        <a:graphic>
          <a:graphicData uri="http://schemas.openxmlformats.org/drawingml/2006/table">
            <a:tbl>
              <a:tblPr firstRow="1" bandRow="1">
                <a:tableStyleId>{5C22544A-7EE6-4342-B048-85BDC9FD1C3A}</a:tableStyleId>
              </a:tblPr>
              <a:tblGrid>
                <a:gridCol w="8140700">
                  <a:extLst>
                    <a:ext uri="{9D8B030D-6E8A-4147-A177-3AD203B41FA5}">
                      <a16:colId xmlns:a16="http://schemas.microsoft.com/office/drawing/2014/main" val="3884139651"/>
                    </a:ext>
                  </a:extLst>
                </a:gridCol>
              </a:tblGrid>
              <a:tr h="415245">
                <a:tc>
                  <a:txBody>
                    <a:bodyPr/>
                    <a:lstStyle/>
                    <a:p>
                      <a:pPr algn="ctr"/>
                      <a:r>
                        <a:rPr lang="en-US" dirty="0"/>
                        <a:t>Created boxplot graph which shows photo(solar) has a higher significance</a:t>
                      </a:r>
                    </a:p>
                  </a:txBody>
                  <a:tcPr anchor="ctr"/>
                </a:tc>
                <a:extLst>
                  <a:ext uri="{0D108BD9-81ED-4DB2-BD59-A6C34878D82A}">
                    <a16:rowId xmlns:a16="http://schemas.microsoft.com/office/drawing/2014/main" val="1706078913"/>
                  </a:ext>
                </a:extLst>
              </a:tr>
            </a:tbl>
          </a:graphicData>
        </a:graphic>
      </p:graphicFrame>
    </p:spTree>
    <p:extLst>
      <p:ext uri="{BB962C8B-B14F-4D97-AF65-F5344CB8AC3E}">
        <p14:creationId xmlns:p14="http://schemas.microsoft.com/office/powerpoint/2010/main" val="14929558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80E6F8A-AAD7-468D-97DB-3B780A831896}"/>
              </a:ext>
            </a:extLst>
          </p:cNvPr>
          <p:cNvPicPr>
            <a:picLocks noChangeAspect="1"/>
          </p:cNvPicPr>
          <p:nvPr/>
        </p:nvPicPr>
        <p:blipFill>
          <a:blip r:embed="rId2"/>
          <a:stretch>
            <a:fillRect/>
          </a:stretch>
        </p:blipFill>
        <p:spPr>
          <a:xfrm>
            <a:off x="2298172" y="1123950"/>
            <a:ext cx="7595655" cy="5276850"/>
          </a:xfrm>
          <a:prstGeom prst="rect">
            <a:avLst/>
          </a:prstGeom>
        </p:spPr>
      </p:pic>
      <p:graphicFrame>
        <p:nvGraphicFramePr>
          <p:cNvPr id="4" name="Table 4">
            <a:extLst>
              <a:ext uri="{FF2B5EF4-FFF2-40B4-BE49-F238E27FC236}">
                <a16:creationId xmlns:a16="http://schemas.microsoft.com/office/drawing/2014/main" id="{B757B4D6-1245-4511-9B5D-2781A135ACB8}"/>
              </a:ext>
            </a:extLst>
          </p:cNvPr>
          <p:cNvGraphicFramePr>
            <a:graphicFrameLocks noGrp="1"/>
          </p:cNvGraphicFramePr>
          <p:nvPr>
            <p:extLst>
              <p:ext uri="{D42A27DB-BD31-4B8C-83A1-F6EECF244321}">
                <p14:modId xmlns:p14="http://schemas.microsoft.com/office/powerpoint/2010/main" val="2072651394"/>
              </p:ext>
            </p:extLst>
          </p:nvPr>
        </p:nvGraphicFramePr>
        <p:xfrm>
          <a:off x="1323975" y="257175"/>
          <a:ext cx="9315450" cy="676275"/>
        </p:xfrm>
        <a:graphic>
          <a:graphicData uri="http://schemas.openxmlformats.org/drawingml/2006/table">
            <a:tbl>
              <a:tblPr firstRow="1" bandRow="1">
                <a:tableStyleId>{5C22544A-7EE6-4342-B048-85BDC9FD1C3A}</a:tableStyleId>
              </a:tblPr>
              <a:tblGrid>
                <a:gridCol w="9315450">
                  <a:extLst>
                    <a:ext uri="{9D8B030D-6E8A-4147-A177-3AD203B41FA5}">
                      <a16:colId xmlns:a16="http://schemas.microsoft.com/office/drawing/2014/main" val="1939251818"/>
                    </a:ext>
                  </a:extLst>
                </a:gridCol>
              </a:tblGrid>
              <a:tr h="676275">
                <a:tc>
                  <a:txBody>
                    <a:bodyPr/>
                    <a:lstStyle/>
                    <a:p>
                      <a:pPr algn="ctr"/>
                      <a:r>
                        <a:rPr lang="en-US" dirty="0"/>
                        <a:t>Data for boxplot Com type is Commercial Industrial Residential and Transportation</a:t>
                      </a:r>
                    </a:p>
                  </a:txBody>
                  <a:tcPr anchor="ctr"/>
                </a:tc>
                <a:extLst>
                  <a:ext uri="{0D108BD9-81ED-4DB2-BD59-A6C34878D82A}">
                    <a16:rowId xmlns:a16="http://schemas.microsoft.com/office/drawing/2014/main" val="3854224804"/>
                  </a:ext>
                </a:extLst>
              </a:tr>
            </a:tbl>
          </a:graphicData>
        </a:graphic>
      </p:graphicFrame>
    </p:spTree>
    <p:extLst>
      <p:ext uri="{BB962C8B-B14F-4D97-AF65-F5344CB8AC3E}">
        <p14:creationId xmlns:p14="http://schemas.microsoft.com/office/powerpoint/2010/main" val="3978934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AC626BBC-2334-4F6F-922A-FEEC70CCB8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 name="Rectangle 2">
            <a:extLst>
              <a:ext uri="{FF2B5EF4-FFF2-40B4-BE49-F238E27FC236}">
                <a16:creationId xmlns:a16="http://schemas.microsoft.com/office/drawing/2014/main" id="{60CADE74-2325-4967-9721-AF61B9DC2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11">
            <a:extLst>
              <a:ext uri="{FF2B5EF4-FFF2-40B4-BE49-F238E27FC236}">
                <a16:creationId xmlns:a16="http://schemas.microsoft.com/office/drawing/2014/main" id="{593F3E5D-0726-4A78-8948-5135379888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13">
            <a:extLst>
              <a:ext uri="{FF2B5EF4-FFF2-40B4-BE49-F238E27FC236}">
                <a16:creationId xmlns:a16="http://schemas.microsoft.com/office/drawing/2014/main" id="{85426A58-2A3E-4DB0-A23C-F5785F966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5">
            <a:extLst>
              <a:ext uri="{FF2B5EF4-FFF2-40B4-BE49-F238E27FC236}">
                <a16:creationId xmlns:a16="http://schemas.microsoft.com/office/drawing/2014/main" id="{32FF6D33-0000-41E7-8674-9339772D0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17">
            <a:extLst>
              <a:ext uri="{FF2B5EF4-FFF2-40B4-BE49-F238E27FC236}">
                <a16:creationId xmlns:a16="http://schemas.microsoft.com/office/drawing/2014/main" id="{AFA1B5DF-7C88-423C-9553-46B80AFAE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Rectangle 7">
            <a:extLst>
              <a:ext uri="{FF2B5EF4-FFF2-40B4-BE49-F238E27FC236}">
                <a16:creationId xmlns:a16="http://schemas.microsoft.com/office/drawing/2014/main" id="{776BC804-0405-4098-89B9-EED7BDAA6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7544BCB-853D-44B9-9306-70BDAB83C000}"/>
              </a:ext>
            </a:extLst>
          </p:cNvPr>
          <p:cNvSpPr txBox="1">
            <a:spLocks/>
          </p:cNvSpPr>
          <p:nvPr/>
        </p:nvSpPr>
        <p:spPr>
          <a:xfrm>
            <a:off x="466722" y="586855"/>
            <a:ext cx="3201366" cy="3387497"/>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b="1" kern="0" dirty="0">
                <a:solidFill>
                  <a:srgbClr val="FFFFFF"/>
                </a:solidFill>
                <a:latin typeface="Arial Narrow" panose="020B0606020202030204" pitchFamily="34" charset="0"/>
                <a:ea typeface="Times New Roman" panose="02020603050405020304" pitchFamily="18" charset="0"/>
                <a:cs typeface="Times New Roman" panose="02020603050405020304" pitchFamily="18" charset="0"/>
              </a:rPr>
              <a:t>Practicum Project Solar and Wind Energy</a:t>
            </a:r>
            <a:br>
              <a:rPr lang="en-US" sz="4000" b="1" kern="0" dirty="0">
                <a:solidFill>
                  <a:srgbClr val="FFFFFF"/>
                </a:solidFill>
                <a:latin typeface="Arial Narrow" panose="020B0606020202030204" pitchFamily="34" charset="0"/>
                <a:ea typeface="Times New Roman" panose="02020603050405020304" pitchFamily="18" charset="0"/>
                <a:cs typeface="Times New Roman" panose="02020603050405020304" pitchFamily="18" charset="0"/>
              </a:rPr>
            </a:br>
            <a:endParaRPr lang="en-US" sz="4000" b="1" dirty="0">
              <a:solidFill>
                <a:srgbClr val="FFFFFF"/>
              </a:solidFill>
              <a:latin typeface="Arial Narrow" panose="020B0606020202030204" pitchFamily="34" charset="0"/>
            </a:endParaRPr>
          </a:p>
        </p:txBody>
      </p:sp>
      <p:sp>
        <p:nvSpPr>
          <p:cNvPr id="10" name="Content Placeholder 2">
            <a:extLst>
              <a:ext uri="{FF2B5EF4-FFF2-40B4-BE49-F238E27FC236}">
                <a16:creationId xmlns:a16="http://schemas.microsoft.com/office/drawing/2014/main" id="{BA6932CA-59BF-4667-9E41-C40F9005C6C2}"/>
              </a:ext>
            </a:extLst>
          </p:cNvPr>
          <p:cNvSpPr txBox="1">
            <a:spLocks/>
          </p:cNvSpPr>
          <p:nvPr/>
        </p:nvSpPr>
        <p:spPr>
          <a:xfrm>
            <a:off x="4810259" y="649480"/>
            <a:ext cx="6555347" cy="5546047"/>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800"/>
              </a:spcAft>
              <a:buFont typeface="Arial" panose="020B0604020202020204" pitchFamily="34" charset="0"/>
              <a:buNone/>
            </a:pPr>
            <a:r>
              <a:rPr lang="en-US" sz="2000" b="1" u="sng" dirty="0">
                <a:solidFill>
                  <a:srgbClr val="002060"/>
                </a:solidFill>
                <a:latin typeface="Arial Narrow" panose="020B0606020202030204" pitchFamily="34" charset="0"/>
                <a:ea typeface="Calibri" panose="020F0502020204030204" pitchFamily="34" charset="0"/>
                <a:cs typeface="Arial" panose="020B0604020202020204" pitchFamily="34" charset="0"/>
              </a:rPr>
              <a:t>Prediction Growth of Wind and Solar energy production</a:t>
            </a:r>
            <a:endParaRPr lang="en-US" sz="2000" dirty="0">
              <a:solidFill>
                <a:srgbClr val="002060"/>
              </a:solidFill>
              <a:latin typeface="Arial Narrow" panose="020B0606020202030204" pitchFamily="34" charset="0"/>
              <a:ea typeface="Calibri" panose="020F0502020204030204" pitchFamily="34" charset="0"/>
              <a:cs typeface="Times New Roman" panose="02020603050405020304" pitchFamily="18" charset="0"/>
            </a:endParaRPr>
          </a:p>
          <a:p>
            <a:pPr marL="0">
              <a:spcBef>
                <a:spcPts val="0"/>
              </a:spcBef>
              <a:spcAft>
                <a:spcPts val="800"/>
              </a:spcAft>
            </a:pPr>
            <a:r>
              <a:rPr lang="en-US" sz="2000" dirty="0">
                <a:solidFill>
                  <a:srgbClr val="002060"/>
                </a:solidFill>
                <a:latin typeface="Arial Narrow" panose="020B0606020202030204" pitchFamily="34" charset="0"/>
                <a:ea typeface="Calibri" panose="020F0502020204030204" pitchFamily="34" charset="0"/>
                <a:cs typeface="Arial" panose="020B0604020202020204" pitchFamily="34" charset="0"/>
              </a:rPr>
              <a:t>Has wind and solar energy production increased in the past 10 years?  What can we expect the production to look like in the future?  What is the rate of growth by state and which states growth rates are faster?</a:t>
            </a:r>
            <a:endParaRPr lang="en-US" sz="2000" dirty="0">
              <a:solidFill>
                <a:srgbClr val="002060"/>
              </a:solidFill>
              <a:latin typeface="Arial Narrow" panose="020B0606020202030204" pitchFamily="34" charset="0"/>
              <a:ea typeface="Calibri" panose="020F0502020204030204" pitchFamily="34" charset="0"/>
              <a:cs typeface="Times New Roman" panose="02020603050405020304" pitchFamily="18" charset="0"/>
            </a:endParaRPr>
          </a:p>
          <a:p>
            <a:pPr marL="0">
              <a:spcBef>
                <a:spcPts val="0"/>
              </a:spcBef>
              <a:spcAft>
                <a:spcPts val="800"/>
              </a:spcAft>
            </a:pPr>
            <a:r>
              <a:rPr lang="en-US" sz="2000" dirty="0">
                <a:solidFill>
                  <a:srgbClr val="002060"/>
                </a:solidFill>
                <a:latin typeface="Arial Narrow" panose="020B0606020202030204" pitchFamily="34" charset="0"/>
                <a:ea typeface="Calibri" panose="020F0502020204030204" pitchFamily="34" charset="0"/>
                <a:cs typeface="Arial" panose="020B0604020202020204" pitchFamily="34" charset="0"/>
              </a:rPr>
              <a:t>Climate change is a problem and utilizing wind and solar energy can reduce emissions and provide a clean energy source.  What is the overall opinion of wind and solar energy based on comments from twitter?</a:t>
            </a:r>
            <a:endParaRPr lang="en-US" sz="2000" dirty="0">
              <a:solidFill>
                <a:srgbClr val="002060"/>
              </a:solidFill>
              <a:latin typeface="Arial Narrow" panose="020B0606020202030204" pitchFamily="34" charset="0"/>
              <a:ea typeface="Calibri" panose="020F0502020204030204" pitchFamily="34" charset="0"/>
              <a:cs typeface="Times New Roman" panose="02020603050405020304" pitchFamily="18" charset="0"/>
            </a:endParaRPr>
          </a:p>
          <a:p>
            <a:pPr marL="0" indent="0">
              <a:spcBef>
                <a:spcPts val="0"/>
              </a:spcBef>
              <a:spcAft>
                <a:spcPts val="800"/>
              </a:spcAft>
              <a:buFont typeface="Arial" panose="020B0604020202020204" pitchFamily="34" charset="0"/>
              <a:buNone/>
            </a:pPr>
            <a:endParaRPr lang="en-US" sz="2000" b="1" u="sng" dirty="0">
              <a:solidFill>
                <a:srgbClr val="002060"/>
              </a:solidFill>
              <a:latin typeface="Arial Narrow" panose="020B0606020202030204" pitchFamily="34" charset="0"/>
              <a:ea typeface="Calibri" panose="020F0502020204030204" pitchFamily="34" charset="0"/>
              <a:cs typeface="Arial" panose="020B0604020202020204" pitchFamily="34" charset="0"/>
            </a:endParaRPr>
          </a:p>
          <a:p>
            <a:pPr marL="0" indent="0">
              <a:spcBef>
                <a:spcPts val="0"/>
              </a:spcBef>
              <a:spcAft>
                <a:spcPts val="800"/>
              </a:spcAft>
              <a:buFont typeface="Arial" panose="020B0604020202020204" pitchFamily="34" charset="0"/>
              <a:buNone/>
            </a:pPr>
            <a:r>
              <a:rPr lang="en-US" sz="2000" b="1" u="sng" dirty="0">
                <a:solidFill>
                  <a:srgbClr val="002060"/>
                </a:solidFill>
                <a:latin typeface="Arial Narrow" panose="020B0606020202030204" pitchFamily="34" charset="0"/>
                <a:ea typeface="Calibri" panose="020F0502020204030204" pitchFamily="34" charset="0"/>
                <a:cs typeface="Arial" panose="020B0604020202020204" pitchFamily="34" charset="0"/>
              </a:rPr>
              <a:t>Data Science tasks</a:t>
            </a:r>
            <a:endParaRPr lang="en-US" sz="2000" dirty="0">
              <a:solidFill>
                <a:srgbClr val="002060"/>
              </a:solidFill>
              <a:latin typeface="Arial Narrow" panose="020B0606020202030204" pitchFamily="34" charset="0"/>
              <a:ea typeface="Calibri" panose="020F0502020204030204" pitchFamily="34" charset="0"/>
              <a:cs typeface="Times New Roman" panose="02020603050405020304" pitchFamily="18" charset="0"/>
            </a:endParaRPr>
          </a:p>
          <a:p>
            <a:pPr marL="342900" indent="-342900">
              <a:spcBef>
                <a:spcPts val="0"/>
              </a:spcBef>
              <a:buFont typeface="Symbol" panose="05050102010706020507" pitchFamily="18" charset="2"/>
              <a:buChar char=""/>
            </a:pPr>
            <a:r>
              <a:rPr lang="en-US" sz="2000" dirty="0">
                <a:solidFill>
                  <a:srgbClr val="002060"/>
                </a:solidFill>
                <a:latin typeface="Arial Narrow" panose="020B0606020202030204" pitchFamily="34" charset="0"/>
                <a:ea typeface="Calibri" panose="020F0502020204030204" pitchFamily="34" charset="0"/>
                <a:cs typeface="Arial" panose="020B0604020202020204" pitchFamily="34" charset="0"/>
              </a:rPr>
              <a:t>Find growth areas for renewable energy.</a:t>
            </a:r>
            <a:endParaRPr lang="en-US" sz="2000" dirty="0">
              <a:solidFill>
                <a:srgbClr val="002060"/>
              </a:solidFill>
              <a:latin typeface="Arial Narrow" panose="020B0606020202030204" pitchFamily="34" charset="0"/>
              <a:ea typeface="Calibri" panose="020F0502020204030204" pitchFamily="34" charset="0"/>
              <a:cs typeface="Times New Roman" panose="02020603050405020304" pitchFamily="18" charset="0"/>
            </a:endParaRPr>
          </a:p>
          <a:p>
            <a:pPr marL="342900" indent="-342900">
              <a:spcBef>
                <a:spcPts val="0"/>
              </a:spcBef>
              <a:buFont typeface="Symbol" panose="05050102010706020507" pitchFamily="18" charset="2"/>
              <a:buChar char=""/>
            </a:pPr>
            <a:r>
              <a:rPr lang="en-US" sz="2000" dirty="0">
                <a:solidFill>
                  <a:srgbClr val="002060"/>
                </a:solidFill>
                <a:latin typeface="Arial Narrow" panose="020B0606020202030204" pitchFamily="34" charset="0"/>
                <a:ea typeface="Calibri" panose="020F0502020204030204" pitchFamily="34" charset="0"/>
                <a:cs typeface="Arial" panose="020B0604020202020204" pitchFamily="34" charset="0"/>
              </a:rPr>
              <a:t>Find areas where there is potential for renewable energy.</a:t>
            </a:r>
            <a:endParaRPr lang="en-US" sz="2000" dirty="0">
              <a:solidFill>
                <a:srgbClr val="002060"/>
              </a:solidFill>
              <a:latin typeface="Arial Narrow" panose="020B0606020202030204" pitchFamily="34" charset="0"/>
              <a:ea typeface="Calibri" panose="020F0502020204030204" pitchFamily="34" charset="0"/>
              <a:cs typeface="Times New Roman" panose="02020603050405020304" pitchFamily="18" charset="0"/>
            </a:endParaRPr>
          </a:p>
          <a:p>
            <a:pPr marL="342900" indent="-342900">
              <a:spcBef>
                <a:spcPts val="0"/>
              </a:spcBef>
              <a:buFont typeface="Symbol" panose="05050102010706020507" pitchFamily="18" charset="2"/>
              <a:buChar char=""/>
            </a:pPr>
            <a:r>
              <a:rPr lang="en-US" sz="2000" dirty="0">
                <a:solidFill>
                  <a:srgbClr val="002060"/>
                </a:solidFill>
                <a:latin typeface="Arial Narrow" panose="020B0606020202030204" pitchFamily="34" charset="0"/>
                <a:ea typeface="Calibri" panose="020F0502020204030204" pitchFamily="34" charset="0"/>
                <a:cs typeface="Arial" panose="020B0604020202020204" pitchFamily="34" charset="0"/>
              </a:rPr>
              <a:t>Find opinions on expanding renewable energy.</a:t>
            </a:r>
            <a:endParaRPr lang="en-US" sz="2000" dirty="0">
              <a:solidFill>
                <a:srgbClr val="002060"/>
              </a:solidFill>
              <a:latin typeface="Arial Narrow" panose="020B0606020202030204" pitchFamily="34" charset="0"/>
              <a:ea typeface="Calibri" panose="020F0502020204030204" pitchFamily="34" charset="0"/>
              <a:cs typeface="Times New Roman" panose="02020603050405020304" pitchFamily="18" charset="0"/>
            </a:endParaRPr>
          </a:p>
          <a:p>
            <a:pPr marL="342900" indent="-342900">
              <a:spcBef>
                <a:spcPts val="0"/>
              </a:spcBef>
              <a:spcAft>
                <a:spcPts val="800"/>
              </a:spcAft>
              <a:buFont typeface="Symbol" panose="05050102010706020507" pitchFamily="18" charset="2"/>
              <a:buChar char=""/>
            </a:pPr>
            <a:r>
              <a:rPr lang="en-US" sz="2000" dirty="0">
                <a:solidFill>
                  <a:srgbClr val="002060"/>
                </a:solidFill>
                <a:latin typeface="Arial Narrow" panose="020B0606020202030204" pitchFamily="34" charset="0"/>
                <a:ea typeface="Calibri" panose="020F0502020204030204" pitchFamily="34" charset="0"/>
                <a:cs typeface="Arial" panose="020B0604020202020204" pitchFamily="34" charset="0"/>
              </a:rPr>
              <a:t>Analyze were based on population the greatest benefits for new renewable energy.</a:t>
            </a:r>
            <a:endParaRPr lang="en-US" sz="2000" dirty="0">
              <a:solidFill>
                <a:srgbClr val="002060"/>
              </a:solidFill>
              <a:latin typeface="Arial Narrow" panose="020B0606020202030204" pitchFamily="34" charset="0"/>
              <a:ea typeface="Calibri" panose="020F0502020204030204" pitchFamily="34" charset="0"/>
              <a:cs typeface="Times New Roman" panose="02020603050405020304" pitchFamily="18" charset="0"/>
            </a:endParaRPr>
          </a:p>
          <a:p>
            <a:endParaRPr lang="en-US" sz="2000" dirty="0"/>
          </a:p>
        </p:txBody>
      </p:sp>
    </p:spTree>
    <p:extLst>
      <p:ext uri="{BB962C8B-B14F-4D97-AF65-F5344CB8AC3E}">
        <p14:creationId xmlns:p14="http://schemas.microsoft.com/office/powerpoint/2010/main" val="34143881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0D29333-9B77-4E75-BA56-824203A9FDF2}"/>
              </a:ext>
            </a:extLst>
          </p:cNvPr>
          <p:cNvPicPr>
            <a:picLocks noChangeAspect="1"/>
          </p:cNvPicPr>
          <p:nvPr/>
        </p:nvPicPr>
        <p:blipFill>
          <a:blip r:embed="rId2"/>
          <a:stretch>
            <a:fillRect/>
          </a:stretch>
        </p:blipFill>
        <p:spPr>
          <a:xfrm>
            <a:off x="2209799" y="1219200"/>
            <a:ext cx="7734301" cy="4848225"/>
          </a:xfrm>
          <a:prstGeom prst="rect">
            <a:avLst/>
          </a:prstGeom>
        </p:spPr>
      </p:pic>
      <p:graphicFrame>
        <p:nvGraphicFramePr>
          <p:cNvPr id="4" name="Table 4">
            <a:extLst>
              <a:ext uri="{FF2B5EF4-FFF2-40B4-BE49-F238E27FC236}">
                <a16:creationId xmlns:a16="http://schemas.microsoft.com/office/drawing/2014/main" id="{FD8DC3A3-4F1B-40AE-B1E7-9F29A4C7780D}"/>
              </a:ext>
            </a:extLst>
          </p:cNvPr>
          <p:cNvGraphicFramePr>
            <a:graphicFrameLocks noGrp="1"/>
          </p:cNvGraphicFramePr>
          <p:nvPr>
            <p:extLst>
              <p:ext uri="{D42A27DB-BD31-4B8C-83A1-F6EECF244321}">
                <p14:modId xmlns:p14="http://schemas.microsoft.com/office/powerpoint/2010/main" val="2047088993"/>
              </p:ext>
            </p:extLst>
          </p:nvPr>
        </p:nvGraphicFramePr>
        <p:xfrm>
          <a:off x="800100" y="428625"/>
          <a:ext cx="10258424" cy="714375"/>
        </p:xfrm>
        <a:graphic>
          <a:graphicData uri="http://schemas.openxmlformats.org/drawingml/2006/table">
            <a:tbl>
              <a:tblPr firstRow="1" bandRow="1">
                <a:tableStyleId>{5C22544A-7EE6-4342-B048-85BDC9FD1C3A}</a:tableStyleId>
              </a:tblPr>
              <a:tblGrid>
                <a:gridCol w="10258424">
                  <a:extLst>
                    <a:ext uri="{9D8B030D-6E8A-4147-A177-3AD203B41FA5}">
                      <a16:colId xmlns:a16="http://schemas.microsoft.com/office/drawing/2014/main" val="2827617736"/>
                    </a:ext>
                  </a:extLst>
                </a:gridCol>
              </a:tblGrid>
              <a:tr h="714375">
                <a:tc>
                  <a:txBody>
                    <a:bodyPr/>
                    <a:lstStyle/>
                    <a:p>
                      <a:pPr algn="ctr"/>
                      <a:r>
                        <a:rPr lang="en-US" sz="1600" dirty="0"/>
                        <a:t>Comparison of Solar Type Wind or Solar and Com Type: Commercial, Residential, Industrial or Transportation</a:t>
                      </a:r>
                    </a:p>
                  </a:txBody>
                  <a:tcPr anchor="ctr"/>
                </a:tc>
                <a:extLst>
                  <a:ext uri="{0D108BD9-81ED-4DB2-BD59-A6C34878D82A}">
                    <a16:rowId xmlns:a16="http://schemas.microsoft.com/office/drawing/2014/main" val="3302664331"/>
                  </a:ext>
                </a:extLst>
              </a:tr>
            </a:tbl>
          </a:graphicData>
        </a:graphic>
      </p:graphicFrame>
    </p:spTree>
    <p:extLst>
      <p:ext uri="{BB962C8B-B14F-4D97-AF65-F5344CB8AC3E}">
        <p14:creationId xmlns:p14="http://schemas.microsoft.com/office/powerpoint/2010/main" val="19779985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F90CE400-E1CD-4CA9-921C-F82D2BB14925}"/>
              </a:ext>
            </a:extLst>
          </p:cNvPr>
          <p:cNvPicPr>
            <a:picLocks noChangeAspect="1"/>
          </p:cNvPicPr>
          <p:nvPr/>
        </p:nvPicPr>
        <p:blipFill rotWithShape="1">
          <a:blip r:embed="rId2"/>
          <a:srcRect t="8214" r="-1" b="14908"/>
          <a:stretch/>
        </p:blipFill>
        <p:spPr>
          <a:xfrm>
            <a:off x="5419264" y="3265080"/>
            <a:ext cx="6129269" cy="3592925"/>
          </a:xfrm>
          <a:prstGeom prst="rect">
            <a:avLst/>
          </a:prstGeom>
        </p:spPr>
      </p:pic>
      <p:pic>
        <p:nvPicPr>
          <p:cNvPr id="3" name="Picture 2" descr="Chart, histogram&#10;&#10;Description automatically generated">
            <a:extLst>
              <a:ext uri="{FF2B5EF4-FFF2-40B4-BE49-F238E27FC236}">
                <a16:creationId xmlns:a16="http://schemas.microsoft.com/office/drawing/2014/main" id="{6F29F122-3B96-4ED4-82E8-ACCC2526BFA9}"/>
              </a:ext>
            </a:extLst>
          </p:cNvPr>
          <p:cNvPicPr>
            <a:picLocks noChangeAspect="1"/>
          </p:cNvPicPr>
          <p:nvPr/>
        </p:nvPicPr>
        <p:blipFill rotWithShape="1">
          <a:blip r:embed="rId3"/>
          <a:srcRect t="8585" r="1" b="9839"/>
          <a:stretch/>
        </p:blipFill>
        <p:spPr>
          <a:xfrm>
            <a:off x="643467" y="467359"/>
            <a:ext cx="6082711" cy="3452679"/>
          </a:xfrm>
          <a:custGeom>
            <a:avLst/>
            <a:gdLst/>
            <a:ahLst/>
            <a:cxnLst/>
            <a:rect l="l" t="t" r="r" b="b"/>
            <a:pathLst>
              <a:path w="6082711" h="3920044">
                <a:moveTo>
                  <a:pt x="0" y="0"/>
                </a:moveTo>
                <a:lnTo>
                  <a:pt x="6082711" y="0"/>
                </a:lnTo>
                <a:lnTo>
                  <a:pt x="6082711" y="3103225"/>
                </a:lnTo>
                <a:lnTo>
                  <a:pt x="4614930" y="3103225"/>
                </a:lnTo>
                <a:lnTo>
                  <a:pt x="4614930" y="3920044"/>
                </a:lnTo>
                <a:lnTo>
                  <a:pt x="0" y="3920044"/>
                </a:lnTo>
                <a:close/>
              </a:path>
            </a:pathLst>
          </a:custGeom>
        </p:spPr>
      </p:pic>
      <p:sp>
        <p:nvSpPr>
          <p:cNvPr id="49" name="Rectangle 48">
            <a:extLst>
              <a:ext uri="{FF2B5EF4-FFF2-40B4-BE49-F238E27FC236}">
                <a16:creationId xmlns:a16="http://schemas.microsoft.com/office/drawing/2014/main" id="{E97C36FC-DEAA-4DCA-B0AB-7F9357FA4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7045" y="643467"/>
            <a:ext cx="4661488" cy="2460741"/>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278C38CD-A630-49FF-8417-6792A2B13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4080063"/>
            <a:ext cx="4614930" cy="2156145"/>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3">
            <a:extLst>
              <a:ext uri="{FF2B5EF4-FFF2-40B4-BE49-F238E27FC236}">
                <a16:creationId xmlns:a16="http://schemas.microsoft.com/office/drawing/2014/main" id="{FF23909B-59B5-48D2-8965-2A74E502E8EC}"/>
              </a:ext>
            </a:extLst>
          </p:cNvPr>
          <p:cNvGraphicFramePr>
            <a:graphicFrameLocks noGrp="1"/>
          </p:cNvGraphicFramePr>
          <p:nvPr>
            <p:extLst>
              <p:ext uri="{D42A27DB-BD31-4B8C-83A1-F6EECF244321}">
                <p14:modId xmlns:p14="http://schemas.microsoft.com/office/powerpoint/2010/main" val="61348883"/>
              </p:ext>
            </p:extLst>
          </p:nvPr>
        </p:nvGraphicFramePr>
        <p:xfrm>
          <a:off x="7096124" y="1000125"/>
          <a:ext cx="4105276" cy="1781175"/>
        </p:xfrm>
        <a:graphic>
          <a:graphicData uri="http://schemas.openxmlformats.org/drawingml/2006/table">
            <a:tbl>
              <a:tblPr firstRow="1" bandRow="1">
                <a:tableStyleId>{5C22544A-7EE6-4342-B048-85BDC9FD1C3A}</a:tableStyleId>
              </a:tblPr>
              <a:tblGrid>
                <a:gridCol w="4105276">
                  <a:extLst>
                    <a:ext uri="{9D8B030D-6E8A-4147-A177-3AD203B41FA5}">
                      <a16:colId xmlns:a16="http://schemas.microsoft.com/office/drawing/2014/main" val="2317429625"/>
                    </a:ext>
                  </a:extLst>
                </a:gridCol>
              </a:tblGrid>
              <a:tr h="1781175">
                <a:tc>
                  <a:txBody>
                    <a:bodyPr/>
                    <a:lstStyle/>
                    <a:p>
                      <a:r>
                        <a:rPr lang="en-US" sz="1200" dirty="0"/>
                        <a:t>Scatter plot for Total and Type of Wind or Photo(Solar) energy.</a:t>
                      </a:r>
                    </a:p>
                    <a:p>
                      <a:endParaRPr lang="en-US" sz="1200" dirty="0"/>
                    </a:p>
                    <a:p>
                      <a:r>
                        <a:rPr lang="en-US" sz="1200" dirty="0" err="1"/>
                        <a:t>scatter.smooth</a:t>
                      </a:r>
                      <a:r>
                        <a:rPr lang="en-US" sz="1200" dirty="0"/>
                        <a:t>(x=</a:t>
                      </a:r>
                      <a:r>
                        <a:rPr lang="en-US" sz="1200" dirty="0" err="1"/>
                        <a:t>SolarWind$Total</a:t>
                      </a:r>
                      <a:r>
                        <a:rPr lang="en-US" sz="1200" dirty="0"/>
                        <a:t>, y=</a:t>
                      </a:r>
                      <a:r>
                        <a:rPr lang="en-US" sz="1200" dirty="0" err="1"/>
                        <a:t>SolarWind$Type</a:t>
                      </a:r>
                      <a:r>
                        <a:rPr lang="en-US" sz="1200" dirty="0"/>
                        <a:t>, col=c("</a:t>
                      </a:r>
                      <a:r>
                        <a:rPr lang="en-US" sz="1200" dirty="0" err="1"/>
                        <a:t>Green","Red</a:t>
                      </a:r>
                      <a:r>
                        <a:rPr lang="en-US" sz="1200" dirty="0"/>
                        <a:t>"), main="Total ~ Type",</a:t>
                      </a:r>
                      <a:r>
                        <a:rPr lang="en-US" sz="1200" dirty="0" err="1"/>
                        <a:t>ylab</a:t>
                      </a:r>
                      <a:r>
                        <a:rPr lang="en-US" sz="1200" dirty="0"/>
                        <a:t> = "Type",</a:t>
                      </a:r>
                      <a:r>
                        <a:rPr lang="en-US" sz="1200" dirty="0" err="1"/>
                        <a:t>xlab</a:t>
                      </a:r>
                      <a:r>
                        <a:rPr lang="en-US" sz="1200" dirty="0"/>
                        <a:t>= "Total")  # scatterplot</a:t>
                      </a:r>
                    </a:p>
                    <a:p>
                      <a:endParaRPr lang="en-US" sz="1200" dirty="0"/>
                    </a:p>
                  </a:txBody>
                  <a:tcPr/>
                </a:tc>
                <a:extLst>
                  <a:ext uri="{0D108BD9-81ED-4DB2-BD59-A6C34878D82A}">
                    <a16:rowId xmlns:a16="http://schemas.microsoft.com/office/drawing/2014/main" val="562462305"/>
                  </a:ext>
                </a:extLst>
              </a:tr>
            </a:tbl>
          </a:graphicData>
        </a:graphic>
      </p:graphicFrame>
      <p:graphicFrame>
        <p:nvGraphicFramePr>
          <p:cNvPr id="4" name="Table 5">
            <a:extLst>
              <a:ext uri="{FF2B5EF4-FFF2-40B4-BE49-F238E27FC236}">
                <a16:creationId xmlns:a16="http://schemas.microsoft.com/office/drawing/2014/main" id="{680245D1-EA1E-4F03-AD32-6772EFD338C4}"/>
              </a:ext>
            </a:extLst>
          </p:cNvPr>
          <p:cNvGraphicFramePr>
            <a:graphicFrameLocks noGrp="1"/>
          </p:cNvGraphicFramePr>
          <p:nvPr>
            <p:extLst>
              <p:ext uri="{D42A27DB-BD31-4B8C-83A1-F6EECF244321}">
                <p14:modId xmlns:p14="http://schemas.microsoft.com/office/powerpoint/2010/main" val="2545369760"/>
              </p:ext>
            </p:extLst>
          </p:nvPr>
        </p:nvGraphicFramePr>
        <p:xfrm>
          <a:off x="905641" y="4276695"/>
          <a:ext cx="4085460" cy="1762155"/>
        </p:xfrm>
        <a:graphic>
          <a:graphicData uri="http://schemas.openxmlformats.org/drawingml/2006/table">
            <a:tbl>
              <a:tblPr firstRow="1" bandRow="1">
                <a:tableStyleId>{5C22544A-7EE6-4342-B048-85BDC9FD1C3A}</a:tableStyleId>
              </a:tblPr>
              <a:tblGrid>
                <a:gridCol w="4085460">
                  <a:extLst>
                    <a:ext uri="{9D8B030D-6E8A-4147-A177-3AD203B41FA5}">
                      <a16:colId xmlns:a16="http://schemas.microsoft.com/office/drawing/2014/main" val="209802117"/>
                    </a:ext>
                  </a:extLst>
                </a:gridCol>
              </a:tblGrid>
              <a:tr h="1762155">
                <a:tc>
                  <a:txBody>
                    <a:bodyPr/>
                    <a:lstStyle/>
                    <a:p>
                      <a:r>
                        <a:rPr lang="en-US" sz="1200" dirty="0"/>
                        <a:t>Smooth Scatter plot for Total and Com Type including Residential, Commercial or Industrial energy sources.</a:t>
                      </a:r>
                    </a:p>
                    <a:p>
                      <a:endParaRPr lang="en-US" sz="1200" dirty="0"/>
                    </a:p>
                    <a:p>
                      <a:r>
                        <a:rPr lang="en-US" sz="1200" dirty="0" err="1"/>
                        <a:t>scatter.smooth</a:t>
                      </a:r>
                      <a:r>
                        <a:rPr lang="en-US" sz="1200" dirty="0"/>
                        <a:t>(x=</a:t>
                      </a:r>
                      <a:r>
                        <a:rPr lang="en-US" sz="1200" dirty="0" err="1"/>
                        <a:t>SolarWind$Total</a:t>
                      </a:r>
                      <a:r>
                        <a:rPr lang="en-US" sz="1200" dirty="0"/>
                        <a:t>, y=</a:t>
                      </a:r>
                      <a:r>
                        <a:rPr lang="en-US" sz="1200" dirty="0" err="1"/>
                        <a:t>SolarWind$Com_Type</a:t>
                      </a:r>
                      <a:r>
                        <a:rPr lang="en-US" sz="1200" dirty="0"/>
                        <a:t>, col=c("</a:t>
                      </a:r>
                      <a:r>
                        <a:rPr lang="en-US" sz="1200" dirty="0" err="1"/>
                        <a:t>Green","Red</a:t>
                      </a:r>
                      <a:r>
                        <a:rPr lang="en-US" sz="1200" dirty="0"/>
                        <a:t>"), main="Total ~ Type",</a:t>
                      </a:r>
                      <a:r>
                        <a:rPr lang="en-US" sz="1200" dirty="0" err="1"/>
                        <a:t>ylab</a:t>
                      </a:r>
                      <a:r>
                        <a:rPr lang="en-US" sz="1200" dirty="0"/>
                        <a:t> = "Source Type",</a:t>
                      </a:r>
                      <a:r>
                        <a:rPr lang="en-US" sz="1200" dirty="0" err="1"/>
                        <a:t>xlab</a:t>
                      </a:r>
                      <a:r>
                        <a:rPr lang="en-US" sz="1200" dirty="0"/>
                        <a:t>= "Total")  # scatterplot</a:t>
                      </a:r>
                    </a:p>
                    <a:p>
                      <a:endParaRPr lang="en-US" sz="1200" dirty="0"/>
                    </a:p>
                  </a:txBody>
                  <a:tcPr/>
                </a:tc>
                <a:extLst>
                  <a:ext uri="{0D108BD9-81ED-4DB2-BD59-A6C34878D82A}">
                    <a16:rowId xmlns:a16="http://schemas.microsoft.com/office/drawing/2014/main" val="1415256144"/>
                  </a:ext>
                </a:extLst>
              </a:tr>
            </a:tbl>
          </a:graphicData>
        </a:graphic>
      </p:graphicFrame>
    </p:spTree>
    <p:extLst>
      <p:ext uri="{BB962C8B-B14F-4D97-AF65-F5344CB8AC3E}">
        <p14:creationId xmlns:p14="http://schemas.microsoft.com/office/powerpoint/2010/main" val="2300475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E413618-B4E3-4FCE-AACA-BBF3258118E9}"/>
              </a:ext>
            </a:extLst>
          </p:cNvPr>
          <p:cNvPicPr>
            <a:picLocks noChangeAspect="1"/>
          </p:cNvPicPr>
          <p:nvPr/>
        </p:nvPicPr>
        <p:blipFill>
          <a:blip r:embed="rId2"/>
          <a:stretch>
            <a:fillRect/>
          </a:stretch>
        </p:blipFill>
        <p:spPr>
          <a:xfrm>
            <a:off x="6250403" y="1876424"/>
            <a:ext cx="4879029" cy="3607403"/>
          </a:xfrm>
          <a:prstGeom prst="rect">
            <a:avLst/>
          </a:prstGeom>
        </p:spPr>
      </p:pic>
      <p:sp>
        <p:nvSpPr>
          <p:cNvPr id="21" name="Rectangle 20">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3">
            <a:extLst>
              <a:ext uri="{FF2B5EF4-FFF2-40B4-BE49-F238E27FC236}">
                <a16:creationId xmlns:a16="http://schemas.microsoft.com/office/drawing/2014/main" id="{F38F0D3B-2297-4536-8965-C7DAED9CDB4B}"/>
              </a:ext>
            </a:extLst>
          </p:cNvPr>
          <p:cNvGraphicFramePr>
            <a:graphicFrameLocks noGrp="1"/>
          </p:cNvGraphicFramePr>
          <p:nvPr>
            <p:extLst>
              <p:ext uri="{D42A27DB-BD31-4B8C-83A1-F6EECF244321}">
                <p14:modId xmlns:p14="http://schemas.microsoft.com/office/powerpoint/2010/main" val="3539093916"/>
              </p:ext>
            </p:extLst>
          </p:nvPr>
        </p:nvGraphicFramePr>
        <p:xfrm>
          <a:off x="2032000" y="719666"/>
          <a:ext cx="8128000" cy="91440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059500290"/>
                    </a:ext>
                  </a:extLst>
                </a:gridCol>
              </a:tblGrid>
              <a:tr h="370840">
                <a:tc>
                  <a:txBody>
                    <a:bodyPr/>
                    <a:lstStyle/>
                    <a:p>
                      <a:pPr algn="ctr"/>
                      <a:r>
                        <a:rPr lang="en-US" dirty="0"/>
                        <a:t>Plot the means for energy type of Solar or Wind showing Photo(Solar) to be significant.  Plot the means comparing Com Type or energy source showing that Residential is significant.</a:t>
                      </a:r>
                    </a:p>
                  </a:txBody>
                  <a:tcPr anchor="ctr"/>
                </a:tc>
                <a:extLst>
                  <a:ext uri="{0D108BD9-81ED-4DB2-BD59-A6C34878D82A}">
                    <a16:rowId xmlns:a16="http://schemas.microsoft.com/office/drawing/2014/main" val="182326659"/>
                  </a:ext>
                </a:extLst>
              </a:tr>
            </a:tbl>
          </a:graphicData>
        </a:graphic>
      </p:graphicFrame>
      <p:pic>
        <p:nvPicPr>
          <p:cNvPr id="6" name="Picture 5">
            <a:extLst>
              <a:ext uri="{FF2B5EF4-FFF2-40B4-BE49-F238E27FC236}">
                <a16:creationId xmlns:a16="http://schemas.microsoft.com/office/drawing/2014/main" id="{BC0C9EE5-EE0A-4EA0-BB99-25B4CDB6D18E}"/>
              </a:ext>
            </a:extLst>
          </p:cNvPr>
          <p:cNvPicPr>
            <a:picLocks noChangeAspect="1"/>
          </p:cNvPicPr>
          <p:nvPr/>
        </p:nvPicPr>
        <p:blipFill>
          <a:blip r:embed="rId3"/>
          <a:stretch>
            <a:fillRect/>
          </a:stretch>
        </p:blipFill>
        <p:spPr>
          <a:xfrm>
            <a:off x="719138" y="1876424"/>
            <a:ext cx="5222460" cy="3607403"/>
          </a:xfrm>
          <a:prstGeom prst="rect">
            <a:avLst/>
          </a:prstGeom>
        </p:spPr>
      </p:pic>
    </p:spTree>
    <p:extLst>
      <p:ext uri="{BB962C8B-B14F-4D97-AF65-F5344CB8AC3E}">
        <p14:creationId xmlns:p14="http://schemas.microsoft.com/office/powerpoint/2010/main" val="29755079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9">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11">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3"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6"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Freeform: Shape 32">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a:extLst>
              <a:ext uri="{FF2B5EF4-FFF2-40B4-BE49-F238E27FC236}">
                <a16:creationId xmlns:a16="http://schemas.microsoft.com/office/drawing/2014/main" id="{EB299023-3E0E-4CE3-B656-8BE50259F8AA}"/>
              </a:ext>
            </a:extLst>
          </p:cNvPr>
          <p:cNvPicPr>
            <a:picLocks noChangeAspect="1"/>
          </p:cNvPicPr>
          <p:nvPr/>
        </p:nvPicPr>
        <p:blipFill>
          <a:blip r:embed="rId2"/>
          <a:stretch>
            <a:fillRect/>
          </a:stretch>
        </p:blipFill>
        <p:spPr>
          <a:xfrm>
            <a:off x="643467" y="850822"/>
            <a:ext cx="10914060" cy="3001366"/>
          </a:xfrm>
          <a:prstGeom prst="rect">
            <a:avLst/>
          </a:prstGeom>
        </p:spPr>
      </p:pic>
      <p:sp>
        <p:nvSpPr>
          <p:cNvPr id="5" name="TextBox 4">
            <a:extLst>
              <a:ext uri="{FF2B5EF4-FFF2-40B4-BE49-F238E27FC236}">
                <a16:creationId xmlns:a16="http://schemas.microsoft.com/office/drawing/2014/main" id="{F0D40356-885B-4255-B570-7EA995C85EEB}"/>
              </a:ext>
            </a:extLst>
          </p:cNvPr>
          <p:cNvSpPr txBox="1"/>
          <p:nvPr/>
        </p:nvSpPr>
        <p:spPr>
          <a:xfrm>
            <a:off x="5118447" y="4767660"/>
            <a:ext cx="6281873" cy="177030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100" dirty="0"/>
              <a:t>Ran a one-way ANOVA test with the p value less than 0.</a:t>
            </a:r>
            <a:r>
              <a:rPr lang="en-US" sz="1100" i="1" dirty="0"/>
              <a:t>0</a:t>
            </a:r>
            <a:r>
              <a:rPr lang="en-US" sz="1100" dirty="0"/>
              <a:t>5 with (P &gt; 2.89e-14) giving the level of significance.  Now that the data has been evaluated, we run the one-way ANOVA test and see that the P value shows a 95 percent significance with the p value (p&lt;=0.05) so we can not accept the null hypothesis.  The null hypothesis is rejected, and we can see that there is a significant difference between the two types of Wind and Photo(Solar) energy types.</a:t>
            </a:r>
          </a:p>
          <a:p>
            <a:pPr indent="-228600">
              <a:lnSpc>
                <a:spcPct val="90000"/>
              </a:lnSpc>
              <a:spcAft>
                <a:spcPts val="600"/>
              </a:spcAft>
              <a:buFont typeface="Arial" panose="020B0604020202020204" pitchFamily="34" charset="0"/>
              <a:buChar char="•"/>
            </a:pPr>
            <a:endParaRPr lang="en-US" sz="1100" dirty="0"/>
          </a:p>
          <a:p>
            <a:pPr indent="-228600">
              <a:lnSpc>
                <a:spcPct val="90000"/>
              </a:lnSpc>
              <a:spcAft>
                <a:spcPts val="600"/>
              </a:spcAft>
              <a:buFont typeface="Arial" panose="020B0604020202020204" pitchFamily="34" charset="0"/>
              <a:buChar char="•"/>
            </a:pPr>
            <a:r>
              <a:rPr lang="en-US" sz="1100" dirty="0"/>
              <a:t>According to the output of the test for energy type being  (F(1,627)=60.61,p=2.89e-14) we see a high level of significance between energy types.</a:t>
            </a:r>
          </a:p>
        </p:txBody>
      </p:sp>
    </p:spTree>
    <p:extLst>
      <p:ext uri="{BB962C8B-B14F-4D97-AF65-F5344CB8AC3E}">
        <p14:creationId xmlns:p14="http://schemas.microsoft.com/office/powerpoint/2010/main" val="2691051883"/>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3"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1D3CB3F8-91D3-4A3C-A1A1-D5DAB1E0EFCB}"/>
              </a:ext>
            </a:extLst>
          </p:cNvPr>
          <p:cNvSpPr>
            <a:spLocks noGrp="1"/>
          </p:cNvSpPr>
          <p:nvPr>
            <p:ph type="title"/>
          </p:nvPr>
        </p:nvSpPr>
        <p:spPr>
          <a:xfrm>
            <a:off x="888631" y="4760132"/>
            <a:ext cx="3947420" cy="1777829"/>
          </a:xfrm>
        </p:spPr>
        <p:txBody>
          <a:bodyPr vert="horz" lIns="91440" tIns="45720" rIns="91440" bIns="45720" rtlCol="0" anchor="ctr">
            <a:normAutofit/>
          </a:bodyPr>
          <a:lstStyle/>
          <a:p>
            <a:r>
              <a:rPr lang="en-US" sz="3100" kern="1200" dirty="0">
                <a:solidFill>
                  <a:schemeClr val="tx1"/>
                </a:solidFill>
                <a:latin typeface="+mj-lt"/>
                <a:ea typeface="+mj-ea"/>
                <a:cs typeface="+mj-cs"/>
              </a:rPr>
              <a:t>One Way ANOVA: Commercial, Residential or Industrial</a:t>
            </a:r>
          </a:p>
        </p:txBody>
      </p:sp>
      <p:sp>
        <p:nvSpPr>
          <p:cNvPr id="33" name="Freeform: Shape 32">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a:extLst>
              <a:ext uri="{FF2B5EF4-FFF2-40B4-BE49-F238E27FC236}">
                <a16:creationId xmlns:a16="http://schemas.microsoft.com/office/drawing/2014/main" id="{BA027E4F-9C9E-4380-BBF2-410844C877F4}"/>
              </a:ext>
            </a:extLst>
          </p:cNvPr>
          <p:cNvPicPr>
            <a:picLocks noChangeAspect="1"/>
          </p:cNvPicPr>
          <p:nvPr/>
        </p:nvPicPr>
        <p:blipFill>
          <a:blip r:embed="rId2"/>
          <a:stretch>
            <a:fillRect/>
          </a:stretch>
        </p:blipFill>
        <p:spPr>
          <a:xfrm>
            <a:off x="643467" y="959962"/>
            <a:ext cx="10914060" cy="2783086"/>
          </a:xfrm>
          <a:prstGeom prst="rect">
            <a:avLst/>
          </a:prstGeom>
        </p:spPr>
      </p:pic>
      <p:sp>
        <p:nvSpPr>
          <p:cNvPr id="5" name="TextBox 4">
            <a:extLst>
              <a:ext uri="{FF2B5EF4-FFF2-40B4-BE49-F238E27FC236}">
                <a16:creationId xmlns:a16="http://schemas.microsoft.com/office/drawing/2014/main" id="{AF6DF0D0-5492-4023-AA3D-822DAD07BDAC}"/>
              </a:ext>
            </a:extLst>
          </p:cNvPr>
          <p:cNvSpPr txBox="1"/>
          <p:nvPr/>
        </p:nvSpPr>
        <p:spPr>
          <a:xfrm>
            <a:off x="5118447" y="4767660"/>
            <a:ext cx="6281873" cy="177030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100" dirty="0"/>
              <a:t>Ran a one-way ANOVA test with the p value less than 0.05 with (P &gt; &lt;2e-16) giving the level of significance.  Now that the data has been evaluated, we run the one-way ANOVA test and see that the P value shows a 95 percent significance with the p value (p&lt;=0.05) so we can not accept the null hypothesis.  The null hypothesis is rejected, and we can see that there is a significant difference between the two types of Wind and Photo(Solar) energy types.</a:t>
            </a:r>
          </a:p>
          <a:p>
            <a:pPr indent="-228600">
              <a:lnSpc>
                <a:spcPct val="90000"/>
              </a:lnSpc>
              <a:spcAft>
                <a:spcPts val="600"/>
              </a:spcAft>
              <a:buFont typeface="Arial" panose="020B0604020202020204" pitchFamily="34" charset="0"/>
              <a:buChar char="•"/>
            </a:pPr>
            <a:endParaRPr lang="en-US" sz="1100" dirty="0"/>
          </a:p>
          <a:p>
            <a:pPr indent="-228600">
              <a:lnSpc>
                <a:spcPct val="90000"/>
              </a:lnSpc>
              <a:spcAft>
                <a:spcPts val="600"/>
              </a:spcAft>
              <a:buFont typeface="Arial" panose="020B0604020202020204" pitchFamily="34" charset="0"/>
              <a:buChar char="•"/>
            </a:pPr>
            <a:r>
              <a:rPr lang="en-US" sz="1100" dirty="0"/>
              <a:t>#According to the output of the test for energy type being (F(2,626)=67.29,p=&lt;2e-16) we see a high level of significance between energy types.</a:t>
            </a:r>
          </a:p>
        </p:txBody>
      </p:sp>
    </p:spTree>
    <p:extLst>
      <p:ext uri="{BB962C8B-B14F-4D97-AF65-F5344CB8AC3E}">
        <p14:creationId xmlns:p14="http://schemas.microsoft.com/office/powerpoint/2010/main" val="4236595741"/>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11FFCA1-09D2-4699-98F0-F422F9E7C17A}"/>
              </a:ext>
            </a:extLst>
          </p:cNvPr>
          <p:cNvPicPr>
            <a:picLocks noChangeAspect="1"/>
          </p:cNvPicPr>
          <p:nvPr/>
        </p:nvPicPr>
        <p:blipFill>
          <a:blip r:embed="rId2"/>
          <a:stretch>
            <a:fillRect/>
          </a:stretch>
        </p:blipFill>
        <p:spPr>
          <a:xfrm>
            <a:off x="6176433" y="1602486"/>
            <a:ext cx="5372100" cy="3653028"/>
          </a:xfrm>
          <a:prstGeom prst="rect">
            <a:avLst/>
          </a:prstGeom>
        </p:spPr>
      </p:pic>
      <p:sp>
        <p:nvSpPr>
          <p:cNvPr id="25" name="Rectangle 24">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DA12F4-75DB-4294-AC1F-7D684E7B1567}"/>
              </a:ext>
            </a:extLst>
          </p:cNvPr>
          <p:cNvPicPr>
            <a:picLocks noChangeAspect="1"/>
          </p:cNvPicPr>
          <p:nvPr/>
        </p:nvPicPr>
        <p:blipFill>
          <a:blip r:embed="rId3"/>
          <a:stretch>
            <a:fillRect/>
          </a:stretch>
        </p:blipFill>
        <p:spPr>
          <a:xfrm>
            <a:off x="643466" y="1481614"/>
            <a:ext cx="5372099" cy="3894772"/>
          </a:xfrm>
          <a:prstGeom prst="rect">
            <a:avLst/>
          </a:prstGeom>
        </p:spPr>
      </p:pic>
      <p:graphicFrame>
        <p:nvGraphicFramePr>
          <p:cNvPr id="2" name="Table 3">
            <a:extLst>
              <a:ext uri="{FF2B5EF4-FFF2-40B4-BE49-F238E27FC236}">
                <a16:creationId xmlns:a16="http://schemas.microsoft.com/office/drawing/2014/main" id="{259C8F6B-F77B-4DD3-8C01-0E05E3EC467B}"/>
              </a:ext>
            </a:extLst>
          </p:cNvPr>
          <p:cNvGraphicFramePr>
            <a:graphicFrameLocks noGrp="1"/>
          </p:cNvGraphicFramePr>
          <p:nvPr>
            <p:extLst>
              <p:ext uri="{D42A27DB-BD31-4B8C-83A1-F6EECF244321}">
                <p14:modId xmlns:p14="http://schemas.microsoft.com/office/powerpoint/2010/main" val="3139424436"/>
              </p:ext>
            </p:extLst>
          </p:nvPr>
        </p:nvGraphicFramePr>
        <p:xfrm>
          <a:off x="2032000" y="719666"/>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211243611"/>
                    </a:ext>
                  </a:extLst>
                </a:gridCol>
              </a:tblGrid>
              <a:tr h="370840">
                <a:tc>
                  <a:txBody>
                    <a:bodyPr/>
                    <a:lstStyle/>
                    <a:p>
                      <a:pPr algn="ctr"/>
                      <a:r>
                        <a:rPr lang="en-US" dirty="0"/>
                        <a:t>Residuals for Solar and Wind Totals </a:t>
                      </a:r>
                    </a:p>
                  </a:txBody>
                  <a:tcPr anchor="ctr"/>
                </a:tc>
                <a:extLst>
                  <a:ext uri="{0D108BD9-81ED-4DB2-BD59-A6C34878D82A}">
                    <a16:rowId xmlns:a16="http://schemas.microsoft.com/office/drawing/2014/main" val="3056342349"/>
                  </a:ext>
                </a:extLst>
              </a:tr>
            </a:tbl>
          </a:graphicData>
        </a:graphic>
      </p:graphicFrame>
    </p:spTree>
    <p:extLst>
      <p:ext uri="{BB962C8B-B14F-4D97-AF65-F5344CB8AC3E}">
        <p14:creationId xmlns:p14="http://schemas.microsoft.com/office/powerpoint/2010/main" val="3697923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34019809-37B1-40C1-B45A-FD6AF9F46A24}"/>
              </a:ext>
            </a:extLst>
          </p:cNvPr>
          <p:cNvPicPr>
            <a:picLocks noChangeAspect="1"/>
          </p:cNvPicPr>
          <p:nvPr/>
        </p:nvPicPr>
        <p:blipFill>
          <a:blip r:embed="rId2"/>
          <a:stretch>
            <a:fillRect/>
          </a:stretch>
        </p:blipFill>
        <p:spPr>
          <a:xfrm>
            <a:off x="6176433" y="1495044"/>
            <a:ext cx="5372100" cy="3867911"/>
          </a:xfrm>
          <a:prstGeom prst="rect">
            <a:avLst/>
          </a:prstGeom>
        </p:spPr>
      </p:pic>
      <p:sp>
        <p:nvSpPr>
          <p:cNvPr id="37" name="Rectangle 36">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1ABC71B-723B-4686-B102-BA18B9CB72F1}"/>
              </a:ext>
            </a:extLst>
          </p:cNvPr>
          <p:cNvPicPr>
            <a:picLocks noChangeAspect="1"/>
          </p:cNvPicPr>
          <p:nvPr/>
        </p:nvPicPr>
        <p:blipFill>
          <a:blip r:embed="rId3"/>
          <a:stretch>
            <a:fillRect/>
          </a:stretch>
        </p:blipFill>
        <p:spPr>
          <a:xfrm>
            <a:off x="643466" y="1454754"/>
            <a:ext cx="5372099" cy="3948492"/>
          </a:xfrm>
          <a:prstGeom prst="rect">
            <a:avLst/>
          </a:prstGeom>
        </p:spPr>
      </p:pic>
      <p:graphicFrame>
        <p:nvGraphicFramePr>
          <p:cNvPr id="2" name="Table 3">
            <a:extLst>
              <a:ext uri="{FF2B5EF4-FFF2-40B4-BE49-F238E27FC236}">
                <a16:creationId xmlns:a16="http://schemas.microsoft.com/office/drawing/2014/main" id="{350FC038-A55E-47B2-BCF7-87C426B78AD9}"/>
              </a:ext>
            </a:extLst>
          </p:cNvPr>
          <p:cNvGraphicFramePr>
            <a:graphicFrameLocks noGrp="1"/>
          </p:cNvGraphicFramePr>
          <p:nvPr>
            <p:extLst>
              <p:ext uri="{D42A27DB-BD31-4B8C-83A1-F6EECF244321}">
                <p14:modId xmlns:p14="http://schemas.microsoft.com/office/powerpoint/2010/main" val="349270490"/>
              </p:ext>
            </p:extLst>
          </p:nvPr>
        </p:nvGraphicFramePr>
        <p:xfrm>
          <a:off x="2032000" y="719666"/>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441423473"/>
                    </a:ext>
                  </a:extLst>
                </a:gridCol>
              </a:tblGrid>
              <a:tr h="370840">
                <a:tc>
                  <a:txBody>
                    <a:bodyPr/>
                    <a:lstStyle/>
                    <a:p>
                      <a:pPr algn="ctr"/>
                      <a:r>
                        <a:rPr lang="en-US" dirty="0"/>
                        <a:t>Wind and Solar Totals - Cook’s distance </a:t>
                      </a:r>
                    </a:p>
                  </a:txBody>
                  <a:tcPr/>
                </a:tc>
                <a:extLst>
                  <a:ext uri="{0D108BD9-81ED-4DB2-BD59-A6C34878D82A}">
                    <a16:rowId xmlns:a16="http://schemas.microsoft.com/office/drawing/2014/main" val="263264930"/>
                  </a:ext>
                </a:extLst>
              </a:tr>
            </a:tbl>
          </a:graphicData>
        </a:graphic>
      </p:graphicFrame>
    </p:spTree>
    <p:extLst>
      <p:ext uri="{BB962C8B-B14F-4D97-AF65-F5344CB8AC3E}">
        <p14:creationId xmlns:p14="http://schemas.microsoft.com/office/powerpoint/2010/main" val="3034111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6972522-45A1-49CB-AA8E-150D8DC1247D}"/>
              </a:ext>
            </a:extLst>
          </p:cNvPr>
          <p:cNvPicPr>
            <a:picLocks noChangeAspect="1"/>
          </p:cNvPicPr>
          <p:nvPr/>
        </p:nvPicPr>
        <p:blipFill>
          <a:blip r:embed="rId2"/>
          <a:stretch>
            <a:fillRect/>
          </a:stretch>
        </p:blipFill>
        <p:spPr>
          <a:xfrm>
            <a:off x="6176433" y="1400826"/>
            <a:ext cx="5372100" cy="3948699"/>
          </a:xfrm>
          <a:prstGeom prst="rect">
            <a:avLst/>
          </a:prstGeom>
        </p:spPr>
      </p:pic>
      <p:sp>
        <p:nvSpPr>
          <p:cNvPr id="26" name="Rectangle 25">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E971D633-10A8-42A1-82BB-F97060D26782}"/>
              </a:ext>
            </a:extLst>
          </p:cNvPr>
          <p:cNvPicPr>
            <a:picLocks noChangeAspect="1"/>
          </p:cNvPicPr>
          <p:nvPr/>
        </p:nvPicPr>
        <p:blipFill>
          <a:blip r:embed="rId3"/>
          <a:stretch>
            <a:fillRect/>
          </a:stretch>
        </p:blipFill>
        <p:spPr>
          <a:xfrm>
            <a:off x="643467" y="1394317"/>
            <a:ext cx="5212804" cy="3948699"/>
          </a:xfrm>
          <a:prstGeom prst="rect">
            <a:avLst/>
          </a:prstGeom>
        </p:spPr>
      </p:pic>
      <p:graphicFrame>
        <p:nvGraphicFramePr>
          <p:cNvPr id="2" name="Table 3">
            <a:extLst>
              <a:ext uri="{FF2B5EF4-FFF2-40B4-BE49-F238E27FC236}">
                <a16:creationId xmlns:a16="http://schemas.microsoft.com/office/drawing/2014/main" id="{A9247FE2-5E19-4A0C-97EE-EBEDDFD0BA5C}"/>
              </a:ext>
            </a:extLst>
          </p:cNvPr>
          <p:cNvGraphicFramePr>
            <a:graphicFrameLocks noGrp="1"/>
          </p:cNvGraphicFramePr>
          <p:nvPr>
            <p:extLst>
              <p:ext uri="{D42A27DB-BD31-4B8C-83A1-F6EECF244321}">
                <p14:modId xmlns:p14="http://schemas.microsoft.com/office/powerpoint/2010/main" val="662775739"/>
              </p:ext>
            </p:extLst>
          </p:nvPr>
        </p:nvGraphicFramePr>
        <p:xfrm>
          <a:off x="2032000" y="719666"/>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971930910"/>
                    </a:ext>
                  </a:extLst>
                </a:gridCol>
              </a:tblGrid>
              <a:tr h="370840">
                <a:tc>
                  <a:txBody>
                    <a:bodyPr/>
                    <a:lstStyle/>
                    <a:p>
                      <a:pPr algn="ctr"/>
                      <a:r>
                        <a:rPr lang="en-US" dirty="0"/>
                        <a:t>Residuals for Wind and Solar for Commercial Type</a:t>
                      </a:r>
                    </a:p>
                  </a:txBody>
                  <a:tcPr anchor="ctr"/>
                </a:tc>
                <a:extLst>
                  <a:ext uri="{0D108BD9-81ED-4DB2-BD59-A6C34878D82A}">
                    <a16:rowId xmlns:a16="http://schemas.microsoft.com/office/drawing/2014/main" val="819241039"/>
                  </a:ext>
                </a:extLst>
              </a:tr>
            </a:tbl>
          </a:graphicData>
        </a:graphic>
      </p:graphicFrame>
    </p:spTree>
    <p:extLst>
      <p:ext uri="{BB962C8B-B14F-4D97-AF65-F5344CB8AC3E}">
        <p14:creationId xmlns:p14="http://schemas.microsoft.com/office/powerpoint/2010/main" val="7431084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6CE0979D-4DAD-406A-8AF4-27498EE4A35C}"/>
              </a:ext>
            </a:extLst>
          </p:cNvPr>
          <p:cNvPicPr>
            <a:picLocks noChangeAspect="1"/>
          </p:cNvPicPr>
          <p:nvPr/>
        </p:nvPicPr>
        <p:blipFill>
          <a:blip r:embed="rId2"/>
          <a:stretch>
            <a:fillRect/>
          </a:stretch>
        </p:blipFill>
        <p:spPr>
          <a:xfrm>
            <a:off x="6176433" y="1468185"/>
            <a:ext cx="5372100" cy="3917551"/>
          </a:xfrm>
          <a:prstGeom prst="rect">
            <a:avLst/>
          </a:prstGeom>
        </p:spPr>
      </p:pic>
      <p:sp>
        <p:nvSpPr>
          <p:cNvPr id="25" name="Rectangle 24">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B05907E-2ABE-4B31-ACDE-E7E0058EE38C}"/>
              </a:ext>
            </a:extLst>
          </p:cNvPr>
          <p:cNvPicPr>
            <a:picLocks noChangeAspect="1"/>
          </p:cNvPicPr>
          <p:nvPr/>
        </p:nvPicPr>
        <p:blipFill>
          <a:blip r:embed="rId3"/>
          <a:stretch>
            <a:fillRect/>
          </a:stretch>
        </p:blipFill>
        <p:spPr>
          <a:xfrm>
            <a:off x="643467" y="1468185"/>
            <a:ext cx="5366511" cy="3917551"/>
          </a:xfrm>
          <a:prstGeom prst="rect">
            <a:avLst/>
          </a:prstGeom>
        </p:spPr>
      </p:pic>
      <p:graphicFrame>
        <p:nvGraphicFramePr>
          <p:cNvPr id="2" name="Table 3">
            <a:extLst>
              <a:ext uri="{FF2B5EF4-FFF2-40B4-BE49-F238E27FC236}">
                <a16:creationId xmlns:a16="http://schemas.microsoft.com/office/drawing/2014/main" id="{6839A8FF-ADF6-4509-B72C-468F7B03CD35}"/>
              </a:ext>
            </a:extLst>
          </p:cNvPr>
          <p:cNvGraphicFramePr>
            <a:graphicFrameLocks noGrp="1"/>
          </p:cNvGraphicFramePr>
          <p:nvPr>
            <p:extLst>
              <p:ext uri="{D42A27DB-BD31-4B8C-83A1-F6EECF244321}">
                <p14:modId xmlns:p14="http://schemas.microsoft.com/office/powerpoint/2010/main" val="3882076618"/>
              </p:ext>
            </p:extLst>
          </p:nvPr>
        </p:nvGraphicFramePr>
        <p:xfrm>
          <a:off x="2032000" y="719666"/>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54785580"/>
                    </a:ext>
                  </a:extLst>
                </a:gridCol>
              </a:tblGrid>
              <a:tr h="370840">
                <a:tc>
                  <a:txBody>
                    <a:bodyPr/>
                    <a:lstStyle/>
                    <a:p>
                      <a:pPr algn="ctr"/>
                      <a:r>
                        <a:rPr lang="en-US" dirty="0"/>
                        <a:t>Residuals for Wind and Solar Data Totals by Commercial Type</a:t>
                      </a:r>
                    </a:p>
                  </a:txBody>
                  <a:tcPr anchor="ctr"/>
                </a:tc>
                <a:extLst>
                  <a:ext uri="{0D108BD9-81ED-4DB2-BD59-A6C34878D82A}">
                    <a16:rowId xmlns:a16="http://schemas.microsoft.com/office/drawing/2014/main" val="1326532909"/>
                  </a:ext>
                </a:extLst>
              </a:tr>
            </a:tbl>
          </a:graphicData>
        </a:graphic>
      </p:graphicFrame>
    </p:spTree>
    <p:extLst>
      <p:ext uri="{BB962C8B-B14F-4D97-AF65-F5344CB8AC3E}">
        <p14:creationId xmlns:p14="http://schemas.microsoft.com/office/powerpoint/2010/main" val="16574220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F688D8B-8CBD-4B99-81D2-AFBC0E8A4AB4}"/>
              </a:ext>
            </a:extLst>
          </p:cNvPr>
          <p:cNvPicPr>
            <a:picLocks noChangeAspect="1"/>
          </p:cNvPicPr>
          <p:nvPr/>
        </p:nvPicPr>
        <p:blipFill>
          <a:blip r:embed="rId2"/>
          <a:stretch>
            <a:fillRect/>
          </a:stretch>
        </p:blipFill>
        <p:spPr>
          <a:xfrm>
            <a:off x="1376362" y="1476375"/>
            <a:ext cx="9439275" cy="3905250"/>
          </a:xfrm>
          <a:prstGeom prst="rect">
            <a:avLst/>
          </a:prstGeom>
        </p:spPr>
      </p:pic>
      <p:graphicFrame>
        <p:nvGraphicFramePr>
          <p:cNvPr id="2" name="Table 2">
            <a:extLst>
              <a:ext uri="{FF2B5EF4-FFF2-40B4-BE49-F238E27FC236}">
                <a16:creationId xmlns:a16="http://schemas.microsoft.com/office/drawing/2014/main" id="{C1BDF790-253B-48D4-B726-191BFB286191}"/>
              </a:ext>
            </a:extLst>
          </p:cNvPr>
          <p:cNvGraphicFramePr>
            <a:graphicFrameLocks noGrp="1"/>
          </p:cNvGraphicFramePr>
          <p:nvPr>
            <p:extLst>
              <p:ext uri="{D42A27DB-BD31-4B8C-83A1-F6EECF244321}">
                <p14:modId xmlns:p14="http://schemas.microsoft.com/office/powerpoint/2010/main" val="490146564"/>
              </p:ext>
            </p:extLst>
          </p:nvPr>
        </p:nvGraphicFramePr>
        <p:xfrm>
          <a:off x="2032000" y="719666"/>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509761259"/>
                    </a:ext>
                  </a:extLst>
                </a:gridCol>
              </a:tblGrid>
              <a:tr h="370840">
                <a:tc>
                  <a:txBody>
                    <a:bodyPr/>
                    <a:lstStyle/>
                    <a:p>
                      <a:pPr algn="ctr"/>
                      <a:r>
                        <a:rPr lang="en-US" dirty="0"/>
                        <a:t>Pairwise T Test on Type Wind and Solar</a:t>
                      </a:r>
                    </a:p>
                  </a:txBody>
                  <a:tcPr anchor="ctr"/>
                </a:tc>
                <a:extLst>
                  <a:ext uri="{0D108BD9-81ED-4DB2-BD59-A6C34878D82A}">
                    <a16:rowId xmlns:a16="http://schemas.microsoft.com/office/drawing/2014/main" val="1592865002"/>
                  </a:ext>
                </a:extLst>
              </a:tr>
            </a:tbl>
          </a:graphicData>
        </a:graphic>
      </p:graphicFrame>
    </p:spTree>
    <p:extLst>
      <p:ext uri="{BB962C8B-B14F-4D97-AF65-F5344CB8AC3E}">
        <p14:creationId xmlns:p14="http://schemas.microsoft.com/office/powerpoint/2010/main" val="1272658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F79A-3907-4BD7-B5D6-B725A6FCEA8E}"/>
              </a:ext>
            </a:extLst>
          </p:cNvPr>
          <p:cNvSpPr>
            <a:spLocks noGrp="1"/>
          </p:cNvSpPr>
          <p:nvPr>
            <p:ph type="title"/>
          </p:nvPr>
        </p:nvSpPr>
        <p:spPr/>
        <p:txBody>
          <a:bodyPr/>
          <a:lstStyle/>
          <a:p>
            <a:endParaRPr lang="en-US" dirty="0"/>
          </a:p>
        </p:txBody>
      </p:sp>
      <p:sp>
        <p:nvSpPr>
          <p:cNvPr id="12" name="Rectangle 11">
            <a:extLst>
              <a:ext uri="{FF2B5EF4-FFF2-40B4-BE49-F238E27FC236}">
                <a16:creationId xmlns:a16="http://schemas.microsoft.com/office/drawing/2014/main" id="{F85C5013-0126-414B-8D16-8F744A683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0963D3EC-7BE7-4A9E-B3EF-C67FA32D9B50}"/>
              </a:ext>
            </a:extLst>
          </p:cNvPr>
          <p:cNvSpPr txBox="1">
            <a:spLocks/>
          </p:cNvSpPr>
          <p:nvPr/>
        </p:nvSpPr>
        <p:spPr>
          <a:xfrm>
            <a:off x="643467" y="1698171"/>
            <a:ext cx="3962061" cy="451636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Data Source and Data Cleaning</a:t>
            </a:r>
          </a:p>
        </p:txBody>
      </p:sp>
      <p:sp>
        <p:nvSpPr>
          <p:cNvPr id="14" name="Rectangle 13">
            <a:extLst>
              <a:ext uri="{FF2B5EF4-FFF2-40B4-BE49-F238E27FC236}">
                <a16:creationId xmlns:a16="http://schemas.microsoft.com/office/drawing/2014/main" id="{A39D908A-9588-42D6-8D37-8F303761D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9C6F5624-F9C7-4869-BEBD-465606F835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BC872658-E1D2-4237-8B22-76A4F7370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DCCC9E08-C4F9-4B77-9460-C94FD18AF7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1A21332B-7027-4033-91A7-E4E363579A38}"/>
              </a:ext>
            </a:extLst>
          </p:cNvPr>
          <p:cNvSpPr txBox="1">
            <a:spLocks/>
          </p:cNvSpPr>
          <p:nvPr/>
        </p:nvSpPr>
        <p:spPr>
          <a:xfrm>
            <a:off x="5070020" y="1698170"/>
            <a:ext cx="6478513" cy="45163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spcBef>
                <a:spcPts val="0"/>
              </a:spcBef>
              <a:spcAft>
                <a:spcPts val="800"/>
              </a:spcAft>
            </a:pPr>
            <a:r>
              <a:rPr lang="en-US" sz="1700" b="1" u="sng" dirty="0">
                <a:solidFill>
                  <a:srgbClr val="002060"/>
                </a:solidFill>
                <a:latin typeface="Arial Narrow" panose="020B0606020202030204" pitchFamily="34" charset="0"/>
                <a:ea typeface="Calibri" panose="020F0502020204030204" pitchFamily="34" charset="0"/>
                <a:cs typeface="Arial" panose="020B0604020202020204" pitchFamily="34" charset="0"/>
              </a:rPr>
              <a:t>Data</a:t>
            </a:r>
            <a:endParaRPr lang="en-US" sz="17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0">
              <a:spcBef>
                <a:spcPts val="0"/>
              </a:spcBef>
              <a:spcAft>
                <a:spcPts val="800"/>
              </a:spcAft>
            </a:pPr>
            <a:r>
              <a:rPr lang="en-US" sz="1700" dirty="0">
                <a:solidFill>
                  <a:srgbClr val="002060"/>
                </a:solidFill>
                <a:latin typeface="Arial Narrow" panose="020B0606020202030204" pitchFamily="34" charset="0"/>
                <a:ea typeface="Calibri" panose="020F0502020204030204" pitchFamily="34" charset="0"/>
                <a:cs typeface="Arial" panose="020B0604020202020204" pitchFamily="34" charset="0"/>
              </a:rPr>
              <a:t>The current data source that I have is more than 33k records containing data from 50 states and 2 territories with data from 2011 to 2019. The data contains summary data with 87 different columns which I will summarize or remove columns if they do not add value.</a:t>
            </a:r>
            <a:endParaRPr lang="en-US" sz="17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0">
              <a:spcBef>
                <a:spcPts val="0"/>
              </a:spcBef>
              <a:spcAft>
                <a:spcPts val="800"/>
              </a:spcAft>
            </a:pPr>
            <a:r>
              <a:rPr lang="en-US" sz="1700" dirty="0">
                <a:solidFill>
                  <a:srgbClr val="002060"/>
                </a:solidFill>
                <a:latin typeface="Arial Narrow" panose="020B0606020202030204" pitchFamily="34" charset="0"/>
                <a:ea typeface="Calibri" panose="020F0502020204030204" pitchFamily="34" charset="0"/>
                <a:cs typeface="Arial" panose="020B0604020202020204" pitchFamily="34" charset="0"/>
              </a:rPr>
              <a:t>Concerns – Finding accurate data sources for wind and solar energy.  Understanding the data correctly to provide accurate results.</a:t>
            </a:r>
          </a:p>
          <a:p>
            <a:pPr marL="0">
              <a:spcBef>
                <a:spcPts val="0"/>
              </a:spcBef>
              <a:spcAft>
                <a:spcPts val="800"/>
              </a:spcAft>
            </a:pPr>
            <a:r>
              <a:rPr lang="en-US" sz="1700" dirty="0">
                <a:solidFill>
                  <a:srgbClr val="002060"/>
                </a:solidFill>
                <a:latin typeface="Arial Narrow" panose="020B0606020202030204" pitchFamily="34" charset="0"/>
                <a:ea typeface="Calibri" panose="020F0502020204030204" pitchFamily="34" charset="0"/>
                <a:cs typeface="Arial" panose="020B0604020202020204" pitchFamily="34" charset="0"/>
              </a:rPr>
              <a:t>The data source for this project was in a cross-tab format.  I loaded the data to a Postgres table on my Postgress database.  I found after working with the data the format needed to be changed.  I created a new data set including Month, Year, Date(Month||/1/||year), Type including: Solar or Wind, Com Type: including source use of energy: Residential, Commercial or Industrial.</a:t>
            </a:r>
          </a:p>
          <a:p>
            <a:pPr marL="0">
              <a:spcBef>
                <a:spcPts val="0"/>
              </a:spcBef>
              <a:spcAft>
                <a:spcPts val="800"/>
              </a:spcAft>
            </a:pPr>
            <a:r>
              <a:rPr lang="en-US" sz="1700" dirty="0">
                <a:solidFill>
                  <a:srgbClr val="002060"/>
                </a:solidFill>
                <a:latin typeface="Arial Narrow" panose="020B0606020202030204" pitchFamily="34" charset="0"/>
                <a:ea typeface="Calibri" panose="020F0502020204030204" pitchFamily="34" charset="0"/>
                <a:cs typeface="Arial" panose="020B0604020202020204" pitchFamily="34" charset="0"/>
              </a:rPr>
              <a:t>Attached at the end of this document is an excel file containing a data dictionary and grouping of data fields.</a:t>
            </a:r>
            <a:endParaRPr lang="en-US" sz="1700"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endParaRPr lang="en-US" sz="1700" dirty="0"/>
          </a:p>
        </p:txBody>
      </p:sp>
      <p:sp>
        <p:nvSpPr>
          <p:cNvPr id="19" name="Isosceles Triangle 18">
            <a:extLst>
              <a:ext uri="{FF2B5EF4-FFF2-40B4-BE49-F238E27FC236}">
                <a16:creationId xmlns:a16="http://schemas.microsoft.com/office/drawing/2014/main" id="{CB5C6812-3CCD-4010-A985-3B4358BEB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0C86FDDD-AE3B-41A2-A98A-A4FFB0C2F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711219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316E1FB-5136-45C4-9EC5-80B76AF3AF1D}"/>
              </a:ext>
            </a:extLst>
          </p:cNvPr>
          <p:cNvPicPr>
            <a:picLocks noChangeAspect="1"/>
          </p:cNvPicPr>
          <p:nvPr/>
        </p:nvPicPr>
        <p:blipFill>
          <a:blip r:embed="rId2"/>
          <a:stretch>
            <a:fillRect/>
          </a:stretch>
        </p:blipFill>
        <p:spPr>
          <a:xfrm>
            <a:off x="643467" y="1168399"/>
            <a:ext cx="10905066" cy="4683759"/>
          </a:xfrm>
          <a:prstGeom prst="rect">
            <a:avLst/>
          </a:prstGeom>
        </p:spPr>
      </p:pic>
      <p:graphicFrame>
        <p:nvGraphicFramePr>
          <p:cNvPr id="2" name="Table 2">
            <a:extLst>
              <a:ext uri="{FF2B5EF4-FFF2-40B4-BE49-F238E27FC236}">
                <a16:creationId xmlns:a16="http://schemas.microsoft.com/office/drawing/2014/main" id="{EF10883C-2D61-4A4C-8047-8200A9165BEA}"/>
              </a:ext>
            </a:extLst>
          </p:cNvPr>
          <p:cNvGraphicFramePr>
            <a:graphicFrameLocks noGrp="1"/>
          </p:cNvGraphicFramePr>
          <p:nvPr>
            <p:extLst>
              <p:ext uri="{D42A27DB-BD31-4B8C-83A1-F6EECF244321}">
                <p14:modId xmlns:p14="http://schemas.microsoft.com/office/powerpoint/2010/main" val="1468661261"/>
              </p:ext>
            </p:extLst>
          </p:nvPr>
        </p:nvGraphicFramePr>
        <p:xfrm>
          <a:off x="2032000" y="719666"/>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409620646"/>
                    </a:ext>
                  </a:extLst>
                </a:gridCol>
              </a:tblGrid>
              <a:tr h="370840">
                <a:tc>
                  <a:txBody>
                    <a:bodyPr/>
                    <a:lstStyle/>
                    <a:p>
                      <a:pPr algn="ctr"/>
                      <a:r>
                        <a:rPr lang="en-US" dirty="0"/>
                        <a:t>Pairwise T-Test for Wind and Solar Totals by Commercial Type</a:t>
                      </a:r>
                    </a:p>
                  </a:txBody>
                  <a:tcPr anchor="ctr"/>
                </a:tc>
                <a:extLst>
                  <a:ext uri="{0D108BD9-81ED-4DB2-BD59-A6C34878D82A}">
                    <a16:rowId xmlns:a16="http://schemas.microsoft.com/office/drawing/2014/main" val="377483234"/>
                  </a:ext>
                </a:extLst>
              </a:tr>
            </a:tbl>
          </a:graphicData>
        </a:graphic>
      </p:graphicFrame>
    </p:spTree>
    <p:extLst>
      <p:ext uri="{BB962C8B-B14F-4D97-AF65-F5344CB8AC3E}">
        <p14:creationId xmlns:p14="http://schemas.microsoft.com/office/powerpoint/2010/main" val="767092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1">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FDEC228-E587-42C5-AACA-A3BE824A3CBA}"/>
              </a:ext>
            </a:extLst>
          </p:cNvPr>
          <p:cNvPicPr>
            <a:picLocks noChangeAspect="1"/>
          </p:cNvPicPr>
          <p:nvPr/>
        </p:nvPicPr>
        <p:blipFill>
          <a:blip r:embed="rId2"/>
          <a:stretch>
            <a:fillRect/>
          </a:stretch>
        </p:blipFill>
        <p:spPr>
          <a:xfrm>
            <a:off x="6421035" y="2588998"/>
            <a:ext cx="5129784" cy="1680003"/>
          </a:xfrm>
          <a:prstGeom prst="rect">
            <a:avLst/>
          </a:prstGeom>
        </p:spPr>
      </p:pic>
      <p:sp>
        <p:nvSpPr>
          <p:cNvPr id="23" name="Rectangle 1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3F2113FF-01C0-4E2E-A38B-3D23CE7325A4}"/>
              </a:ext>
            </a:extLst>
          </p:cNvPr>
          <p:cNvPicPr>
            <a:picLocks noChangeAspect="1"/>
          </p:cNvPicPr>
          <p:nvPr/>
        </p:nvPicPr>
        <p:blipFill>
          <a:blip r:embed="rId3"/>
          <a:stretch>
            <a:fillRect/>
          </a:stretch>
        </p:blipFill>
        <p:spPr>
          <a:xfrm>
            <a:off x="641180" y="2621059"/>
            <a:ext cx="5129784" cy="1615882"/>
          </a:xfrm>
          <a:prstGeom prst="rect">
            <a:avLst/>
          </a:prstGeom>
        </p:spPr>
      </p:pic>
      <p:graphicFrame>
        <p:nvGraphicFramePr>
          <p:cNvPr id="2" name="Table 3">
            <a:extLst>
              <a:ext uri="{FF2B5EF4-FFF2-40B4-BE49-F238E27FC236}">
                <a16:creationId xmlns:a16="http://schemas.microsoft.com/office/drawing/2014/main" id="{0E31576F-E5DA-4E13-8D1C-38D3FEBF114B}"/>
              </a:ext>
            </a:extLst>
          </p:cNvPr>
          <p:cNvGraphicFramePr>
            <a:graphicFrameLocks noGrp="1"/>
          </p:cNvGraphicFramePr>
          <p:nvPr>
            <p:extLst>
              <p:ext uri="{D42A27DB-BD31-4B8C-83A1-F6EECF244321}">
                <p14:modId xmlns:p14="http://schemas.microsoft.com/office/powerpoint/2010/main" val="4201743718"/>
              </p:ext>
            </p:extLst>
          </p:nvPr>
        </p:nvGraphicFramePr>
        <p:xfrm>
          <a:off x="857927" y="853439"/>
          <a:ext cx="4730073" cy="1391921"/>
        </p:xfrm>
        <a:graphic>
          <a:graphicData uri="http://schemas.openxmlformats.org/drawingml/2006/table">
            <a:tbl>
              <a:tblPr firstRow="1" bandRow="1">
                <a:tableStyleId>{5C22544A-7EE6-4342-B048-85BDC9FD1C3A}</a:tableStyleId>
              </a:tblPr>
              <a:tblGrid>
                <a:gridCol w="4730073">
                  <a:extLst>
                    <a:ext uri="{9D8B030D-6E8A-4147-A177-3AD203B41FA5}">
                      <a16:colId xmlns:a16="http://schemas.microsoft.com/office/drawing/2014/main" val="4081497063"/>
                    </a:ext>
                  </a:extLst>
                </a:gridCol>
              </a:tblGrid>
              <a:tr h="1391921">
                <a:tc>
                  <a:txBody>
                    <a:bodyPr/>
                    <a:lstStyle/>
                    <a:p>
                      <a:pPr algn="ctr"/>
                      <a:r>
                        <a:rPr lang="en-US" dirty="0" err="1"/>
                        <a:t>Levene</a:t>
                      </a:r>
                      <a:r>
                        <a:rPr lang="en-US" dirty="0"/>
                        <a:t> Test for Homogeneity of Variance on Solar and Wind Totals</a:t>
                      </a:r>
                    </a:p>
                  </a:txBody>
                  <a:tcPr anchor="ctr"/>
                </a:tc>
                <a:extLst>
                  <a:ext uri="{0D108BD9-81ED-4DB2-BD59-A6C34878D82A}">
                    <a16:rowId xmlns:a16="http://schemas.microsoft.com/office/drawing/2014/main" val="2918257363"/>
                  </a:ext>
                </a:extLst>
              </a:tr>
            </a:tbl>
          </a:graphicData>
        </a:graphic>
      </p:graphicFrame>
      <p:graphicFrame>
        <p:nvGraphicFramePr>
          <p:cNvPr id="4" name="Table 5">
            <a:extLst>
              <a:ext uri="{FF2B5EF4-FFF2-40B4-BE49-F238E27FC236}">
                <a16:creationId xmlns:a16="http://schemas.microsoft.com/office/drawing/2014/main" id="{D5EEDD5D-B40D-4CC4-9C43-C2A628056017}"/>
              </a:ext>
            </a:extLst>
          </p:cNvPr>
          <p:cNvGraphicFramePr>
            <a:graphicFrameLocks noGrp="1"/>
          </p:cNvGraphicFramePr>
          <p:nvPr>
            <p:extLst>
              <p:ext uri="{D42A27DB-BD31-4B8C-83A1-F6EECF244321}">
                <p14:modId xmlns:p14="http://schemas.microsoft.com/office/powerpoint/2010/main" val="1119784576"/>
              </p:ext>
            </p:extLst>
          </p:nvPr>
        </p:nvGraphicFramePr>
        <p:xfrm>
          <a:off x="6593839" y="853440"/>
          <a:ext cx="4740233" cy="1391920"/>
        </p:xfrm>
        <a:graphic>
          <a:graphicData uri="http://schemas.openxmlformats.org/drawingml/2006/table">
            <a:tbl>
              <a:tblPr firstRow="1" bandRow="1">
                <a:tableStyleId>{5C22544A-7EE6-4342-B048-85BDC9FD1C3A}</a:tableStyleId>
              </a:tblPr>
              <a:tblGrid>
                <a:gridCol w="4740233">
                  <a:extLst>
                    <a:ext uri="{9D8B030D-6E8A-4147-A177-3AD203B41FA5}">
                      <a16:colId xmlns:a16="http://schemas.microsoft.com/office/drawing/2014/main" val="2112761587"/>
                    </a:ext>
                  </a:extLst>
                </a:gridCol>
              </a:tblGrid>
              <a:tr h="1391920">
                <a:tc>
                  <a:txBody>
                    <a:bodyPr/>
                    <a:lstStyle/>
                    <a:p>
                      <a:pPr algn="ctr"/>
                      <a:r>
                        <a:rPr lang="en-US" dirty="0" err="1"/>
                        <a:t>Levene</a:t>
                      </a:r>
                      <a:r>
                        <a:rPr lang="en-US" dirty="0"/>
                        <a:t> Test for Homogeneity of Variance on Solar and Wind Totals by Commercial Type</a:t>
                      </a:r>
                    </a:p>
                  </a:txBody>
                  <a:tcPr anchor="ctr"/>
                </a:tc>
                <a:extLst>
                  <a:ext uri="{0D108BD9-81ED-4DB2-BD59-A6C34878D82A}">
                    <a16:rowId xmlns:a16="http://schemas.microsoft.com/office/drawing/2014/main" val="1969682517"/>
                  </a:ext>
                </a:extLst>
              </a:tr>
            </a:tbl>
          </a:graphicData>
        </a:graphic>
      </p:graphicFrame>
      <p:graphicFrame>
        <p:nvGraphicFramePr>
          <p:cNvPr id="6" name="Table 6">
            <a:extLst>
              <a:ext uri="{FF2B5EF4-FFF2-40B4-BE49-F238E27FC236}">
                <a16:creationId xmlns:a16="http://schemas.microsoft.com/office/drawing/2014/main" id="{544C7988-29D9-4B43-8E38-DFC1458438DB}"/>
              </a:ext>
            </a:extLst>
          </p:cNvPr>
          <p:cNvGraphicFramePr>
            <a:graphicFrameLocks noGrp="1"/>
          </p:cNvGraphicFramePr>
          <p:nvPr>
            <p:extLst>
              <p:ext uri="{D42A27DB-BD31-4B8C-83A1-F6EECF244321}">
                <p14:modId xmlns:p14="http://schemas.microsoft.com/office/powerpoint/2010/main" val="17888896"/>
              </p:ext>
            </p:extLst>
          </p:nvPr>
        </p:nvGraphicFramePr>
        <p:xfrm>
          <a:off x="857927" y="4461819"/>
          <a:ext cx="4597993" cy="1542741"/>
        </p:xfrm>
        <a:graphic>
          <a:graphicData uri="http://schemas.openxmlformats.org/drawingml/2006/table">
            <a:tbl>
              <a:tblPr firstRow="1" bandRow="1">
                <a:tableStyleId>{5C22544A-7EE6-4342-B048-85BDC9FD1C3A}</a:tableStyleId>
              </a:tblPr>
              <a:tblGrid>
                <a:gridCol w="4597993">
                  <a:extLst>
                    <a:ext uri="{9D8B030D-6E8A-4147-A177-3AD203B41FA5}">
                      <a16:colId xmlns:a16="http://schemas.microsoft.com/office/drawing/2014/main" val="2334865375"/>
                    </a:ext>
                  </a:extLst>
                </a:gridCol>
              </a:tblGrid>
              <a:tr h="1542741">
                <a:tc>
                  <a:txBody>
                    <a:bodyPr/>
                    <a:lstStyle/>
                    <a:p>
                      <a:pPr algn="ctr"/>
                      <a:endParaRPr lang="en-US" dirty="0"/>
                    </a:p>
                  </a:txBody>
                  <a:tcPr/>
                </a:tc>
                <a:extLst>
                  <a:ext uri="{0D108BD9-81ED-4DB2-BD59-A6C34878D82A}">
                    <a16:rowId xmlns:a16="http://schemas.microsoft.com/office/drawing/2014/main" val="1864711240"/>
                  </a:ext>
                </a:extLst>
              </a:tr>
            </a:tbl>
          </a:graphicData>
        </a:graphic>
      </p:graphicFrame>
      <p:graphicFrame>
        <p:nvGraphicFramePr>
          <p:cNvPr id="10" name="Table 10">
            <a:extLst>
              <a:ext uri="{FF2B5EF4-FFF2-40B4-BE49-F238E27FC236}">
                <a16:creationId xmlns:a16="http://schemas.microsoft.com/office/drawing/2014/main" id="{691D3B50-BBDD-4A87-99A0-DBC602BE871C}"/>
              </a:ext>
            </a:extLst>
          </p:cNvPr>
          <p:cNvGraphicFramePr>
            <a:graphicFrameLocks noGrp="1"/>
          </p:cNvGraphicFramePr>
          <p:nvPr>
            <p:extLst>
              <p:ext uri="{D42A27DB-BD31-4B8C-83A1-F6EECF244321}">
                <p14:modId xmlns:p14="http://schemas.microsoft.com/office/powerpoint/2010/main" val="814978342"/>
              </p:ext>
            </p:extLst>
          </p:nvPr>
        </p:nvGraphicFramePr>
        <p:xfrm>
          <a:off x="6593839" y="4461820"/>
          <a:ext cx="4740233" cy="1542740"/>
        </p:xfrm>
        <a:graphic>
          <a:graphicData uri="http://schemas.openxmlformats.org/drawingml/2006/table">
            <a:tbl>
              <a:tblPr firstRow="1" bandRow="1">
                <a:tableStyleId>{5C22544A-7EE6-4342-B048-85BDC9FD1C3A}</a:tableStyleId>
              </a:tblPr>
              <a:tblGrid>
                <a:gridCol w="4740233">
                  <a:extLst>
                    <a:ext uri="{9D8B030D-6E8A-4147-A177-3AD203B41FA5}">
                      <a16:colId xmlns:a16="http://schemas.microsoft.com/office/drawing/2014/main" val="2160667185"/>
                    </a:ext>
                  </a:extLst>
                </a:gridCol>
              </a:tblGrid>
              <a:tr h="1542740">
                <a:tc>
                  <a:txBody>
                    <a:bodyPr/>
                    <a:lstStyle/>
                    <a:p>
                      <a:pPr algn="ctr"/>
                      <a:endParaRPr lang="en-US" dirty="0"/>
                    </a:p>
                  </a:txBody>
                  <a:tcPr anchor="ctr"/>
                </a:tc>
                <a:extLst>
                  <a:ext uri="{0D108BD9-81ED-4DB2-BD59-A6C34878D82A}">
                    <a16:rowId xmlns:a16="http://schemas.microsoft.com/office/drawing/2014/main" val="1287257080"/>
                  </a:ext>
                </a:extLst>
              </a:tr>
            </a:tbl>
          </a:graphicData>
        </a:graphic>
      </p:graphicFrame>
    </p:spTree>
    <p:extLst>
      <p:ext uri="{BB962C8B-B14F-4D97-AF65-F5344CB8AC3E}">
        <p14:creationId xmlns:p14="http://schemas.microsoft.com/office/powerpoint/2010/main" val="1741836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2EAE71AE-1040-4D0D-AF57-B765E597157C}"/>
              </a:ext>
            </a:extLst>
          </p:cNvPr>
          <p:cNvPicPr>
            <a:picLocks noChangeAspect="1"/>
          </p:cNvPicPr>
          <p:nvPr/>
        </p:nvPicPr>
        <p:blipFill>
          <a:blip r:embed="rId2"/>
          <a:stretch>
            <a:fillRect/>
          </a:stretch>
        </p:blipFill>
        <p:spPr>
          <a:xfrm>
            <a:off x="457200" y="1503680"/>
            <a:ext cx="11277600" cy="4843398"/>
          </a:xfrm>
          <a:prstGeom prst="rect">
            <a:avLst/>
          </a:prstGeom>
        </p:spPr>
      </p:pic>
      <p:graphicFrame>
        <p:nvGraphicFramePr>
          <p:cNvPr id="2" name="Table 3">
            <a:extLst>
              <a:ext uri="{FF2B5EF4-FFF2-40B4-BE49-F238E27FC236}">
                <a16:creationId xmlns:a16="http://schemas.microsoft.com/office/drawing/2014/main" id="{3A1EC83C-BBA7-442C-8469-FD77156C7FC3}"/>
              </a:ext>
            </a:extLst>
          </p:cNvPr>
          <p:cNvGraphicFramePr>
            <a:graphicFrameLocks noGrp="1"/>
          </p:cNvGraphicFramePr>
          <p:nvPr>
            <p:extLst>
              <p:ext uri="{D42A27DB-BD31-4B8C-83A1-F6EECF244321}">
                <p14:modId xmlns:p14="http://schemas.microsoft.com/office/powerpoint/2010/main" val="2072829686"/>
              </p:ext>
            </p:extLst>
          </p:nvPr>
        </p:nvGraphicFramePr>
        <p:xfrm>
          <a:off x="640080" y="416560"/>
          <a:ext cx="4551680" cy="673946"/>
        </p:xfrm>
        <a:graphic>
          <a:graphicData uri="http://schemas.openxmlformats.org/drawingml/2006/table">
            <a:tbl>
              <a:tblPr firstRow="1" bandRow="1">
                <a:tableStyleId>{5C22544A-7EE6-4342-B048-85BDC9FD1C3A}</a:tableStyleId>
              </a:tblPr>
              <a:tblGrid>
                <a:gridCol w="4551680">
                  <a:extLst>
                    <a:ext uri="{9D8B030D-6E8A-4147-A177-3AD203B41FA5}">
                      <a16:colId xmlns:a16="http://schemas.microsoft.com/office/drawing/2014/main" val="2481865975"/>
                    </a:ext>
                  </a:extLst>
                </a:gridCol>
              </a:tblGrid>
              <a:tr h="673946">
                <a:tc>
                  <a:txBody>
                    <a:bodyPr/>
                    <a:lstStyle/>
                    <a:p>
                      <a:pPr algn="ctr"/>
                      <a:r>
                        <a:rPr lang="en-US" dirty="0"/>
                        <a:t>One Way test comparing Solar and Wind data Totals</a:t>
                      </a:r>
                    </a:p>
                  </a:txBody>
                  <a:tcPr anchor="ctr"/>
                </a:tc>
                <a:extLst>
                  <a:ext uri="{0D108BD9-81ED-4DB2-BD59-A6C34878D82A}">
                    <a16:rowId xmlns:a16="http://schemas.microsoft.com/office/drawing/2014/main" val="184406151"/>
                  </a:ext>
                </a:extLst>
              </a:tr>
            </a:tbl>
          </a:graphicData>
        </a:graphic>
      </p:graphicFrame>
      <p:graphicFrame>
        <p:nvGraphicFramePr>
          <p:cNvPr id="5" name="Table 5">
            <a:extLst>
              <a:ext uri="{FF2B5EF4-FFF2-40B4-BE49-F238E27FC236}">
                <a16:creationId xmlns:a16="http://schemas.microsoft.com/office/drawing/2014/main" id="{615C9D3E-A245-41BD-94CD-8F7AC49ABCD8}"/>
              </a:ext>
            </a:extLst>
          </p:cNvPr>
          <p:cNvGraphicFramePr>
            <a:graphicFrameLocks noGrp="1"/>
          </p:cNvGraphicFramePr>
          <p:nvPr>
            <p:extLst>
              <p:ext uri="{D42A27DB-BD31-4B8C-83A1-F6EECF244321}">
                <p14:modId xmlns:p14="http://schemas.microsoft.com/office/powerpoint/2010/main" val="2647930595"/>
              </p:ext>
            </p:extLst>
          </p:nvPr>
        </p:nvGraphicFramePr>
        <p:xfrm>
          <a:off x="6482080" y="416560"/>
          <a:ext cx="4846320" cy="673946"/>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1681667756"/>
                    </a:ext>
                  </a:extLst>
                </a:gridCol>
              </a:tblGrid>
              <a:tr h="673946">
                <a:tc>
                  <a:txBody>
                    <a:bodyPr/>
                    <a:lstStyle/>
                    <a:p>
                      <a:pPr algn="ctr"/>
                      <a:r>
                        <a:rPr lang="en-US" dirty="0"/>
                        <a:t>One-Way test comparing Wind and Solar Total by Commercial Type</a:t>
                      </a:r>
                    </a:p>
                  </a:txBody>
                  <a:tcPr anchor="ctr"/>
                </a:tc>
                <a:extLst>
                  <a:ext uri="{0D108BD9-81ED-4DB2-BD59-A6C34878D82A}">
                    <a16:rowId xmlns:a16="http://schemas.microsoft.com/office/drawing/2014/main" val="1432948373"/>
                  </a:ext>
                </a:extLst>
              </a:tr>
            </a:tbl>
          </a:graphicData>
        </a:graphic>
      </p:graphicFrame>
    </p:spTree>
    <p:extLst>
      <p:ext uri="{BB962C8B-B14F-4D97-AF65-F5344CB8AC3E}">
        <p14:creationId xmlns:p14="http://schemas.microsoft.com/office/powerpoint/2010/main" val="19228314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3C5544D-9649-4306-BAC9-B3260A60C5B5}"/>
              </a:ext>
            </a:extLst>
          </p:cNvPr>
          <p:cNvPicPr>
            <a:picLocks noChangeAspect="1"/>
          </p:cNvPicPr>
          <p:nvPr/>
        </p:nvPicPr>
        <p:blipFill>
          <a:blip r:embed="rId2"/>
          <a:stretch>
            <a:fillRect/>
          </a:stretch>
        </p:blipFill>
        <p:spPr>
          <a:xfrm>
            <a:off x="1676967" y="965200"/>
            <a:ext cx="8838066" cy="5435600"/>
          </a:xfrm>
          <a:prstGeom prst="rect">
            <a:avLst/>
          </a:prstGeom>
        </p:spPr>
      </p:pic>
      <p:graphicFrame>
        <p:nvGraphicFramePr>
          <p:cNvPr id="2" name="Table 2">
            <a:extLst>
              <a:ext uri="{FF2B5EF4-FFF2-40B4-BE49-F238E27FC236}">
                <a16:creationId xmlns:a16="http://schemas.microsoft.com/office/drawing/2014/main" id="{2E34F089-2ACC-40C8-8A1C-85C05A497311}"/>
              </a:ext>
            </a:extLst>
          </p:cNvPr>
          <p:cNvGraphicFramePr>
            <a:graphicFrameLocks noGrp="1"/>
          </p:cNvGraphicFramePr>
          <p:nvPr>
            <p:extLst>
              <p:ext uri="{D42A27DB-BD31-4B8C-83A1-F6EECF244321}">
                <p14:modId xmlns:p14="http://schemas.microsoft.com/office/powerpoint/2010/main" val="1647314337"/>
              </p:ext>
            </p:extLst>
          </p:nvPr>
        </p:nvGraphicFramePr>
        <p:xfrm>
          <a:off x="2032000" y="233680"/>
          <a:ext cx="8128000" cy="61976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803363934"/>
                    </a:ext>
                  </a:extLst>
                </a:gridCol>
              </a:tblGrid>
              <a:tr h="619760">
                <a:tc>
                  <a:txBody>
                    <a:bodyPr/>
                    <a:lstStyle/>
                    <a:p>
                      <a:pPr algn="ctr"/>
                      <a:r>
                        <a:rPr lang="en-US" dirty="0"/>
                        <a:t>The Interaction Plot shows that Photo(Solar) has more significance in the data</a:t>
                      </a:r>
                    </a:p>
                  </a:txBody>
                  <a:tcPr anchor="ctr"/>
                </a:tc>
                <a:extLst>
                  <a:ext uri="{0D108BD9-81ED-4DB2-BD59-A6C34878D82A}">
                    <a16:rowId xmlns:a16="http://schemas.microsoft.com/office/drawing/2014/main" val="3523881808"/>
                  </a:ext>
                </a:extLst>
              </a:tr>
            </a:tbl>
          </a:graphicData>
        </a:graphic>
      </p:graphicFrame>
    </p:spTree>
    <p:extLst>
      <p:ext uri="{BB962C8B-B14F-4D97-AF65-F5344CB8AC3E}">
        <p14:creationId xmlns:p14="http://schemas.microsoft.com/office/powerpoint/2010/main" val="3939539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48">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10F2CB9C-C13C-4D03-B7F5-72CB4A9F1F74}"/>
              </a:ext>
            </a:extLst>
          </p:cNvPr>
          <p:cNvPicPr>
            <a:picLocks noChangeAspect="1"/>
          </p:cNvPicPr>
          <p:nvPr/>
        </p:nvPicPr>
        <p:blipFill>
          <a:blip r:embed="rId2"/>
          <a:stretch>
            <a:fillRect/>
          </a:stretch>
        </p:blipFill>
        <p:spPr>
          <a:xfrm>
            <a:off x="6176433" y="2737342"/>
            <a:ext cx="5372100" cy="1383315"/>
          </a:xfrm>
          <a:prstGeom prst="rect">
            <a:avLst/>
          </a:prstGeom>
        </p:spPr>
      </p:pic>
      <p:sp>
        <p:nvSpPr>
          <p:cNvPr id="60" name="Rectangle 50">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78CB7A9-760E-4D11-8402-EB1F168900FF}"/>
              </a:ext>
            </a:extLst>
          </p:cNvPr>
          <p:cNvPicPr>
            <a:picLocks noChangeAspect="1"/>
          </p:cNvPicPr>
          <p:nvPr/>
        </p:nvPicPr>
        <p:blipFill>
          <a:blip r:embed="rId3"/>
          <a:stretch>
            <a:fillRect/>
          </a:stretch>
        </p:blipFill>
        <p:spPr>
          <a:xfrm>
            <a:off x="643466" y="1280160"/>
            <a:ext cx="5372099" cy="4297679"/>
          </a:xfrm>
          <a:prstGeom prst="rect">
            <a:avLst/>
          </a:prstGeom>
        </p:spPr>
      </p:pic>
      <p:graphicFrame>
        <p:nvGraphicFramePr>
          <p:cNvPr id="2" name="Table 2">
            <a:extLst>
              <a:ext uri="{FF2B5EF4-FFF2-40B4-BE49-F238E27FC236}">
                <a16:creationId xmlns:a16="http://schemas.microsoft.com/office/drawing/2014/main" id="{8B1E0B88-7471-40C0-AB20-3E5090078471}"/>
              </a:ext>
            </a:extLst>
          </p:cNvPr>
          <p:cNvGraphicFramePr>
            <a:graphicFrameLocks noGrp="1"/>
          </p:cNvGraphicFramePr>
          <p:nvPr>
            <p:extLst>
              <p:ext uri="{D42A27DB-BD31-4B8C-83A1-F6EECF244321}">
                <p14:modId xmlns:p14="http://schemas.microsoft.com/office/powerpoint/2010/main" val="277620826"/>
              </p:ext>
            </p:extLst>
          </p:nvPr>
        </p:nvGraphicFramePr>
        <p:xfrm>
          <a:off x="2032000" y="719666"/>
          <a:ext cx="8128000" cy="64008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038758723"/>
                    </a:ext>
                  </a:extLst>
                </a:gridCol>
              </a:tblGrid>
              <a:tr h="370840">
                <a:tc>
                  <a:txBody>
                    <a:bodyPr/>
                    <a:lstStyle/>
                    <a:p>
                      <a:pPr algn="ctr"/>
                      <a:r>
                        <a:rPr lang="en-US" dirty="0"/>
                        <a:t>Interaction Plot on the Wind and Solar Total based on Commercial Type showing that Residential data has more significance in the data set.</a:t>
                      </a:r>
                    </a:p>
                  </a:txBody>
                  <a:tcPr anchor="ctr"/>
                </a:tc>
                <a:extLst>
                  <a:ext uri="{0D108BD9-81ED-4DB2-BD59-A6C34878D82A}">
                    <a16:rowId xmlns:a16="http://schemas.microsoft.com/office/drawing/2014/main" val="2539438445"/>
                  </a:ext>
                </a:extLst>
              </a:tr>
            </a:tbl>
          </a:graphicData>
        </a:graphic>
      </p:graphicFrame>
    </p:spTree>
    <p:extLst>
      <p:ext uri="{BB962C8B-B14F-4D97-AF65-F5344CB8AC3E}">
        <p14:creationId xmlns:p14="http://schemas.microsoft.com/office/powerpoint/2010/main" val="28655939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10">
            <a:extLst>
              <a:ext uri="{FF2B5EF4-FFF2-40B4-BE49-F238E27FC236}">
                <a16:creationId xmlns:a16="http://schemas.microsoft.com/office/drawing/2014/main" id="{5BF4DF2C-F028-4921-9C23-41303F650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12">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2A383451-70E7-4BD7-8F5C-F97F1D515628}"/>
              </a:ext>
            </a:extLst>
          </p:cNvPr>
          <p:cNvSpPr>
            <a:spLocks noGrp="1"/>
          </p:cNvSpPr>
          <p:nvPr>
            <p:ph type="title"/>
          </p:nvPr>
        </p:nvSpPr>
        <p:spPr>
          <a:xfrm>
            <a:off x="395555" y="1330142"/>
            <a:ext cx="4412419" cy="5003982"/>
          </a:xfrm>
        </p:spPr>
        <p:txBody>
          <a:bodyPr vert="horz" lIns="91440" tIns="45720" rIns="91440" bIns="45720" rtlCol="0" anchor="t">
            <a:normAutofit fontScale="90000"/>
          </a:bodyPr>
          <a:lstStyle/>
          <a:p>
            <a:pPr marL="0" marR="0" latinLnBrk="1">
              <a:spcBef>
                <a:spcPts val="0"/>
              </a:spcBef>
              <a:spcAft>
                <a:spcPts val="1000"/>
              </a:spcAft>
            </a:pPr>
            <a:br>
              <a:rPr lang="en-US" sz="2000" kern="1200" dirty="0">
                <a:solidFill>
                  <a:srgbClr val="FFFFFF"/>
                </a:solidFill>
                <a:latin typeface="+mj-lt"/>
                <a:ea typeface="+mj-ea"/>
                <a:cs typeface="+mj-cs"/>
              </a:rPr>
            </a:br>
            <a:br>
              <a:rPr lang="en-US" sz="2000" kern="1200" dirty="0">
                <a:solidFill>
                  <a:srgbClr val="FFFFFF"/>
                </a:solidFill>
                <a:latin typeface="+mj-lt"/>
                <a:ea typeface="+mj-ea"/>
                <a:cs typeface="+mj-cs"/>
              </a:rPr>
            </a:br>
            <a:r>
              <a:rPr lang="en-US" sz="1200" i="1" dirty="0">
                <a:solidFill>
                  <a:schemeClr val="bg1"/>
                </a:solidFill>
                <a:effectLst/>
                <a:latin typeface="Consolas" panose="020B0609020204030204" pitchFamily="49" charset="0"/>
                <a:ea typeface="Cambria" panose="02040503050406030204" pitchFamily="18" charset="0"/>
                <a:cs typeface="Times New Roman" panose="02020603050405020304" pitchFamily="18" charset="0"/>
              </a:rPr>
              <a:t>H0: There will be no difference between the mean types for Wind or Photo(Solar) energy usage or source energy type (com type)</a:t>
            </a:r>
            <a:br>
              <a:rPr lang="en-US" sz="1200" i="1" dirty="0">
                <a:solidFill>
                  <a:schemeClr val="bg1"/>
                </a:solidFill>
                <a:effectLst/>
                <a:latin typeface="Consolas" panose="020B0609020204030204" pitchFamily="49" charset="0"/>
                <a:ea typeface="Cambria" panose="02040503050406030204" pitchFamily="18" charset="0"/>
                <a:cs typeface="Times New Roman" panose="02020603050405020304" pitchFamily="18" charset="0"/>
              </a:rPr>
            </a:br>
            <a:br>
              <a:rPr lang="en-US" sz="1200" dirty="0">
                <a:solidFill>
                  <a:schemeClr val="bg1"/>
                </a:solidFill>
                <a:effectLst/>
                <a:latin typeface="Consolas" panose="020B0609020204030204" pitchFamily="49" charset="0"/>
                <a:ea typeface="Cambria" panose="02040503050406030204" pitchFamily="18" charset="0"/>
                <a:cs typeface="Times New Roman" panose="02020603050405020304" pitchFamily="18" charset="0"/>
              </a:rPr>
            </a:br>
            <a:r>
              <a:rPr lang="en-US" sz="1200" i="1" dirty="0">
                <a:solidFill>
                  <a:schemeClr val="bg1"/>
                </a:solidFill>
                <a:effectLst/>
                <a:latin typeface="Consolas" panose="020B0609020204030204" pitchFamily="49" charset="0"/>
                <a:ea typeface="Cambria" panose="02040503050406030204" pitchFamily="18" charset="0"/>
                <a:cs typeface="Times New Roman" panose="02020603050405020304" pitchFamily="18" charset="0"/>
              </a:rPr>
              <a:t>H0: There is no difference between mean types for Wind or Photo (Solar) utilization and produced energy</a:t>
            </a:r>
            <a:br>
              <a:rPr lang="en-US" sz="1200" dirty="0">
                <a:solidFill>
                  <a:schemeClr val="bg1"/>
                </a:solidFill>
                <a:effectLst/>
                <a:latin typeface="Consolas" panose="020B0609020204030204" pitchFamily="49" charset="0"/>
                <a:ea typeface="Cambria" panose="02040503050406030204" pitchFamily="18" charset="0"/>
                <a:cs typeface="Times New Roman" panose="02020603050405020304" pitchFamily="18" charset="0"/>
              </a:rPr>
            </a:br>
            <a:br>
              <a:rPr lang="en-US" sz="1200" dirty="0">
                <a:solidFill>
                  <a:schemeClr val="bg1"/>
                </a:solidFill>
                <a:effectLst/>
                <a:latin typeface="Consolas" panose="020B0609020204030204" pitchFamily="49" charset="0"/>
                <a:ea typeface="Cambria" panose="02040503050406030204" pitchFamily="18" charset="0"/>
                <a:cs typeface="Times New Roman" panose="02020603050405020304" pitchFamily="18" charset="0"/>
              </a:rPr>
            </a:br>
            <a:r>
              <a:rPr lang="en-US" sz="1200" i="1" dirty="0">
                <a:solidFill>
                  <a:schemeClr val="bg1"/>
                </a:solidFill>
                <a:effectLst/>
                <a:latin typeface="Consolas" panose="020B0609020204030204" pitchFamily="49" charset="0"/>
                <a:ea typeface="Cambria" panose="02040503050406030204" pitchFamily="18" charset="0"/>
                <a:cs typeface="Times New Roman" panose="02020603050405020304" pitchFamily="18" charset="0"/>
              </a:rPr>
              <a:t>H0: There is not affect on energy production based on energy type wind or solar or the source of the energy commercial, residential, industrial, or transportation.</a:t>
            </a:r>
            <a:br>
              <a:rPr lang="en-US" sz="1200" dirty="0">
                <a:solidFill>
                  <a:schemeClr val="bg1"/>
                </a:solidFill>
                <a:effectLst/>
                <a:latin typeface="Consolas" panose="020B0609020204030204" pitchFamily="49" charset="0"/>
                <a:ea typeface="Cambria" panose="02040503050406030204" pitchFamily="18" charset="0"/>
                <a:cs typeface="Times New Roman" panose="02020603050405020304" pitchFamily="18" charset="0"/>
              </a:rPr>
            </a:br>
            <a:br>
              <a:rPr lang="en-US" sz="1200" dirty="0">
                <a:solidFill>
                  <a:schemeClr val="bg1"/>
                </a:solidFill>
                <a:effectLst/>
                <a:latin typeface="Consolas" panose="020B0609020204030204" pitchFamily="49" charset="0"/>
                <a:ea typeface="Cambria" panose="02040503050406030204" pitchFamily="18" charset="0"/>
                <a:cs typeface="Times New Roman" panose="02020603050405020304" pitchFamily="18" charset="0"/>
              </a:rPr>
            </a:br>
            <a:r>
              <a:rPr lang="en-US" sz="1200" i="1" dirty="0">
                <a:solidFill>
                  <a:schemeClr val="bg1"/>
                </a:solidFill>
                <a:effectLst/>
                <a:latin typeface="Consolas" panose="020B0609020204030204" pitchFamily="49" charset="0"/>
                <a:ea typeface="Cambria" panose="02040503050406030204" pitchFamily="18" charset="0"/>
                <a:cs typeface="Times New Roman" panose="02020603050405020304" pitchFamily="18" charset="0"/>
              </a:rPr>
              <a:t>H1: There will be a difference between the mean types for Wind or Photo(Solar) energy usage and source type (com type).</a:t>
            </a:r>
            <a:br>
              <a:rPr lang="en-US" sz="1200" dirty="0">
                <a:solidFill>
                  <a:schemeClr val="bg1"/>
                </a:solidFill>
                <a:effectLst/>
                <a:latin typeface="Consolas" panose="020B0609020204030204" pitchFamily="49" charset="0"/>
                <a:ea typeface="Cambria" panose="02040503050406030204" pitchFamily="18" charset="0"/>
                <a:cs typeface="Times New Roman" panose="02020603050405020304" pitchFamily="18" charset="0"/>
              </a:rPr>
            </a:br>
            <a:br>
              <a:rPr lang="en-US" sz="1200" dirty="0">
                <a:solidFill>
                  <a:schemeClr val="bg1"/>
                </a:solidFill>
                <a:effectLst/>
                <a:latin typeface="Consolas" panose="020B0609020204030204" pitchFamily="49" charset="0"/>
                <a:ea typeface="Cambria" panose="02040503050406030204" pitchFamily="18" charset="0"/>
                <a:cs typeface="Times New Roman" panose="02020603050405020304" pitchFamily="18" charset="0"/>
              </a:rPr>
            </a:br>
            <a:br>
              <a:rPr lang="en-US" sz="1200" dirty="0">
                <a:solidFill>
                  <a:schemeClr val="bg1"/>
                </a:solidFill>
                <a:effectLst/>
                <a:latin typeface="Consolas" panose="020B0609020204030204" pitchFamily="49" charset="0"/>
                <a:ea typeface="Cambria" panose="02040503050406030204" pitchFamily="18" charset="0"/>
                <a:cs typeface="Times New Roman" panose="02020603050405020304" pitchFamily="18" charset="0"/>
              </a:rPr>
            </a:br>
            <a:r>
              <a:rPr lang="en-US" sz="1200" i="1" dirty="0">
                <a:solidFill>
                  <a:schemeClr val="bg1"/>
                </a:solidFill>
                <a:effectLst/>
                <a:latin typeface="Consolas" panose="020B0609020204030204" pitchFamily="49" charset="0"/>
                <a:ea typeface="Cambria" panose="02040503050406030204" pitchFamily="18" charset="0"/>
                <a:cs typeface="Times New Roman" panose="02020603050405020304" pitchFamily="18" charset="0"/>
              </a:rPr>
              <a:t>H1: There will be a difference between the mean types for Residential, Commercial and Industrial  usage.</a:t>
            </a:r>
            <a:br>
              <a:rPr lang="en-US" sz="1200" dirty="0">
                <a:solidFill>
                  <a:schemeClr val="bg1"/>
                </a:solidFill>
                <a:effectLst/>
                <a:latin typeface="Consolas" panose="020B0609020204030204" pitchFamily="49" charset="0"/>
                <a:ea typeface="Cambria" panose="02040503050406030204" pitchFamily="18" charset="0"/>
                <a:cs typeface="Times New Roman" panose="02020603050405020304" pitchFamily="18" charset="0"/>
              </a:rPr>
            </a:br>
            <a:br>
              <a:rPr lang="en-US" sz="1200" dirty="0">
                <a:solidFill>
                  <a:schemeClr val="bg1"/>
                </a:solidFill>
                <a:effectLst/>
                <a:latin typeface="Consolas" panose="020B0609020204030204" pitchFamily="49" charset="0"/>
                <a:ea typeface="Cambria" panose="02040503050406030204" pitchFamily="18" charset="0"/>
                <a:cs typeface="Times New Roman" panose="02020603050405020304" pitchFamily="18" charset="0"/>
              </a:rPr>
            </a:br>
            <a:r>
              <a:rPr lang="en-US" sz="1200" i="1" dirty="0">
                <a:solidFill>
                  <a:schemeClr val="bg1"/>
                </a:solidFill>
                <a:effectLst/>
                <a:latin typeface="Consolas" panose="020B0609020204030204" pitchFamily="49" charset="0"/>
                <a:ea typeface="Cambria" panose="02040503050406030204" pitchFamily="18" charset="0"/>
                <a:cs typeface="Times New Roman" panose="02020603050405020304" pitchFamily="18" charset="0"/>
              </a:rPr>
              <a:t>H1: There will be a difference in the amount of energy produced for wind or solar and the source type of that energy. Source types include residential, commercial, industrial or transportation.</a:t>
            </a:r>
            <a:br>
              <a:rPr lang="en-US" sz="1200" dirty="0">
                <a:solidFill>
                  <a:schemeClr val="bg1"/>
                </a:solidFill>
                <a:effectLst/>
                <a:latin typeface="Consolas" panose="020B0609020204030204" pitchFamily="49" charset="0"/>
                <a:ea typeface="Cambria" panose="02040503050406030204" pitchFamily="18" charset="0"/>
                <a:cs typeface="Times New Roman" panose="02020603050405020304" pitchFamily="18" charset="0"/>
              </a:rPr>
            </a:br>
            <a:br>
              <a:rPr lang="en-US" sz="1200" dirty="0">
                <a:solidFill>
                  <a:schemeClr val="bg1"/>
                </a:solidFill>
                <a:effectLst/>
                <a:latin typeface="Consolas" panose="020B0609020204030204" pitchFamily="49" charset="0"/>
                <a:ea typeface="Cambria" panose="02040503050406030204" pitchFamily="18" charset="0"/>
                <a:cs typeface="Times New Roman" panose="02020603050405020304" pitchFamily="18" charset="0"/>
              </a:rPr>
            </a:br>
            <a:r>
              <a:rPr lang="en-US" sz="1200" i="1" dirty="0">
                <a:solidFill>
                  <a:schemeClr val="bg1"/>
                </a:solidFill>
                <a:effectLst/>
                <a:latin typeface="Consolas" panose="020B0609020204030204" pitchFamily="49" charset="0"/>
                <a:ea typeface="Cambria" panose="02040503050406030204" pitchFamily="18" charset="0"/>
                <a:cs typeface="Times New Roman" panose="02020603050405020304" pitchFamily="18" charset="0"/>
              </a:rPr>
              <a:t>H1: There is an interaction between energy type of wind or solar and energy source residential, commercial, industrial or transportation.</a:t>
            </a:r>
            <a:br>
              <a:rPr lang="en-US" sz="1200" dirty="0">
                <a:solidFill>
                  <a:schemeClr val="bg1"/>
                </a:solidFill>
                <a:effectLst/>
                <a:latin typeface="Consolas" panose="020B0609020204030204" pitchFamily="49" charset="0"/>
                <a:ea typeface="Cambria" panose="02040503050406030204" pitchFamily="18" charset="0"/>
                <a:cs typeface="Times New Roman" panose="02020603050405020304" pitchFamily="18" charset="0"/>
              </a:rPr>
            </a:br>
            <a:endParaRPr lang="en-US" sz="1200" kern="1200" dirty="0">
              <a:solidFill>
                <a:schemeClr val="bg1"/>
              </a:solidFill>
              <a:latin typeface="+mj-lt"/>
              <a:ea typeface="+mj-ea"/>
              <a:cs typeface="+mj-cs"/>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796B105-B23B-40C7-ACEA-BBF6BF9ACDCD}"/>
              </a:ext>
            </a:extLst>
          </p:cNvPr>
          <p:cNvPicPr>
            <a:picLocks noChangeAspect="1"/>
          </p:cNvPicPr>
          <p:nvPr/>
        </p:nvPicPr>
        <p:blipFill>
          <a:blip r:embed="rId2"/>
          <a:stretch>
            <a:fillRect/>
          </a:stretch>
        </p:blipFill>
        <p:spPr>
          <a:xfrm>
            <a:off x="5934082" y="1659316"/>
            <a:ext cx="5946428" cy="4027109"/>
          </a:xfrm>
          <a:prstGeom prst="rect">
            <a:avLst/>
          </a:prstGeom>
        </p:spPr>
      </p:pic>
      <p:grpSp>
        <p:nvGrpSpPr>
          <p:cNvPr id="17" name="Group 16">
            <a:extLst>
              <a:ext uri="{FF2B5EF4-FFF2-40B4-BE49-F238E27FC236}">
                <a16:creationId xmlns:a16="http://schemas.microsoft.com/office/drawing/2014/main" id="{892B7B61-D701-474B-AE8F-EA238B550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12034" y="1267063"/>
            <a:ext cx="368480" cy="519967"/>
            <a:chOff x="11512034" y="1267063"/>
            <a:chExt cx="368480" cy="519967"/>
          </a:xfrm>
          <a:solidFill>
            <a:srgbClr val="FFFFFF"/>
          </a:solidFill>
        </p:grpSpPr>
        <p:sp>
          <p:nvSpPr>
            <p:cNvPr id="18"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dirty="0">
                <a:solidFill>
                  <a:srgbClr val="FFFFFF"/>
                </a:solidFill>
              </a:endParaRPr>
            </a:p>
          </p:txBody>
        </p:sp>
        <p:sp>
          <p:nvSpPr>
            <p:cNvPr id="19"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dirty="0">
                <a:solidFill>
                  <a:srgbClr val="FFFFFF"/>
                </a:solidFill>
              </a:endParaRPr>
            </a:p>
          </p:txBody>
        </p:sp>
      </p:grpSp>
      <p:graphicFrame>
        <p:nvGraphicFramePr>
          <p:cNvPr id="3" name="Table 3">
            <a:extLst>
              <a:ext uri="{FF2B5EF4-FFF2-40B4-BE49-F238E27FC236}">
                <a16:creationId xmlns:a16="http://schemas.microsoft.com/office/drawing/2014/main" id="{202A7D27-2ECB-4FC7-853F-B3A7AD7D169F}"/>
              </a:ext>
            </a:extLst>
          </p:cNvPr>
          <p:cNvGraphicFramePr>
            <a:graphicFrameLocks noGrp="1"/>
          </p:cNvGraphicFramePr>
          <p:nvPr>
            <p:extLst>
              <p:ext uri="{D42A27DB-BD31-4B8C-83A1-F6EECF244321}">
                <p14:modId xmlns:p14="http://schemas.microsoft.com/office/powerpoint/2010/main" val="3358966934"/>
              </p:ext>
            </p:extLst>
          </p:nvPr>
        </p:nvGraphicFramePr>
        <p:xfrm>
          <a:off x="666755" y="316292"/>
          <a:ext cx="10845278" cy="697558"/>
        </p:xfrm>
        <a:graphic>
          <a:graphicData uri="http://schemas.openxmlformats.org/drawingml/2006/table">
            <a:tbl>
              <a:tblPr firstRow="1" bandRow="1">
                <a:tableStyleId>{F5AB1C69-6EDB-4FF4-983F-18BD219EF322}</a:tableStyleId>
              </a:tblPr>
              <a:tblGrid>
                <a:gridCol w="10845278">
                  <a:extLst>
                    <a:ext uri="{9D8B030D-6E8A-4147-A177-3AD203B41FA5}">
                      <a16:colId xmlns:a16="http://schemas.microsoft.com/office/drawing/2014/main" val="1579275059"/>
                    </a:ext>
                  </a:extLst>
                </a:gridCol>
              </a:tblGrid>
              <a:tr h="697558">
                <a:tc>
                  <a:txBody>
                    <a:bodyPr/>
                    <a:lstStyle/>
                    <a:p>
                      <a:pPr algn="ctr"/>
                      <a:r>
                        <a:rPr lang="en-US" dirty="0"/>
                        <a:t>Now we run a two-way ANOVA test to see if there is any difference in significance between the types of energy sources for Wind and Photo(Solar) energy or the source of that energy of Residential, Industrial of Commercial.</a:t>
                      </a:r>
                    </a:p>
                  </a:txBody>
                  <a:tcPr anchor="ctr"/>
                </a:tc>
                <a:extLst>
                  <a:ext uri="{0D108BD9-81ED-4DB2-BD59-A6C34878D82A}">
                    <a16:rowId xmlns:a16="http://schemas.microsoft.com/office/drawing/2014/main" val="1216896765"/>
                  </a:ext>
                </a:extLst>
              </a:tr>
            </a:tbl>
          </a:graphicData>
        </a:graphic>
      </p:graphicFrame>
    </p:spTree>
    <p:extLst>
      <p:ext uri="{BB962C8B-B14F-4D97-AF65-F5344CB8AC3E}">
        <p14:creationId xmlns:p14="http://schemas.microsoft.com/office/powerpoint/2010/main" val="33649968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6AFCABE6-2C12-4405-8F05-92614F297F1E}"/>
              </a:ext>
            </a:extLst>
          </p:cNvPr>
          <p:cNvPicPr>
            <a:picLocks noChangeAspect="1"/>
          </p:cNvPicPr>
          <p:nvPr/>
        </p:nvPicPr>
        <p:blipFill rotWithShape="1">
          <a:blip r:embed="rId2"/>
          <a:srcRect l="18342" r="15361"/>
          <a:stretch/>
        </p:blipFill>
        <p:spPr>
          <a:xfrm>
            <a:off x="6421035" y="1237825"/>
            <a:ext cx="5129784" cy="4976707"/>
          </a:xfrm>
          <a:prstGeom prst="rect">
            <a:avLst/>
          </a:prstGeom>
        </p:spPr>
      </p:pic>
      <p:sp>
        <p:nvSpPr>
          <p:cNvPr id="40" name="Rectangle 39">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1F26DD6-ADC4-4147-96E8-AC974B7AA7E5}"/>
              </a:ext>
            </a:extLst>
          </p:cNvPr>
          <p:cNvPicPr>
            <a:picLocks noChangeAspect="1"/>
          </p:cNvPicPr>
          <p:nvPr/>
        </p:nvPicPr>
        <p:blipFill rotWithShape="1">
          <a:blip r:embed="rId3"/>
          <a:srcRect l="7427" r="15457"/>
          <a:stretch/>
        </p:blipFill>
        <p:spPr>
          <a:xfrm>
            <a:off x="641180" y="1209039"/>
            <a:ext cx="5129783" cy="5005493"/>
          </a:xfrm>
          <a:prstGeom prst="rect">
            <a:avLst/>
          </a:prstGeom>
        </p:spPr>
      </p:pic>
      <p:graphicFrame>
        <p:nvGraphicFramePr>
          <p:cNvPr id="2" name="Table 3">
            <a:extLst>
              <a:ext uri="{FF2B5EF4-FFF2-40B4-BE49-F238E27FC236}">
                <a16:creationId xmlns:a16="http://schemas.microsoft.com/office/drawing/2014/main" id="{7B9C2F50-F108-4A17-9868-AB7F08A81FA6}"/>
              </a:ext>
            </a:extLst>
          </p:cNvPr>
          <p:cNvGraphicFramePr>
            <a:graphicFrameLocks noGrp="1"/>
          </p:cNvGraphicFramePr>
          <p:nvPr>
            <p:extLst>
              <p:ext uri="{D42A27DB-BD31-4B8C-83A1-F6EECF244321}">
                <p14:modId xmlns:p14="http://schemas.microsoft.com/office/powerpoint/2010/main" val="2518390820"/>
              </p:ext>
            </p:extLst>
          </p:nvPr>
        </p:nvGraphicFramePr>
        <p:xfrm>
          <a:off x="721360" y="568959"/>
          <a:ext cx="4886960" cy="565571"/>
        </p:xfrm>
        <a:graphic>
          <a:graphicData uri="http://schemas.openxmlformats.org/drawingml/2006/table">
            <a:tbl>
              <a:tblPr firstRow="1" bandRow="1">
                <a:tableStyleId>{5C22544A-7EE6-4342-B048-85BDC9FD1C3A}</a:tableStyleId>
              </a:tblPr>
              <a:tblGrid>
                <a:gridCol w="4886960">
                  <a:extLst>
                    <a:ext uri="{9D8B030D-6E8A-4147-A177-3AD203B41FA5}">
                      <a16:colId xmlns:a16="http://schemas.microsoft.com/office/drawing/2014/main" val="2328396946"/>
                    </a:ext>
                  </a:extLst>
                </a:gridCol>
              </a:tblGrid>
              <a:tr h="565571">
                <a:tc>
                  <a:txBody>
                    <a:bodyPr/>
                    <a:lstStyle/>
                    <a:p>
                      <a:pPr algn="ctr"/>
                      <a:r>
                        <a:rPr lang="en-US" sz="1400" dirty="0"/>
                        <a:t>Residuals for Wind and Solar data by totals by Type and Commercial Type</a:t>
                      </a:r>
                    </a:p>
                  </a:txBody>
                  <a:tcPr/>
                </a:tc>
                <a:extLst>
                  <a:ext uri="{0D108BD9-81ED-4DB2-BD59-A6C34878D82A}">
                    <a16:rowId xmlns:a16="http://schemas.microsoft.com/office/drawing/2014/main" val="247491098"/>
                  </a:ext>
                </a:extLst>
              </a:tr>
            </a:tbl>
          </a:graphicData>
        </a:graphic>
      </p:graphicFrame>
      <p:graphicFrame>
        <p:nvGraphicFramePr>
          <p:cNvPr id="4" name="Table 4">
            <a:extLst>
              <a:ext uri="{FF2B5EF4-FFF2-40B4-BE49-F238E27FC236}">
                <a16:creationId xmlns:a16="http://schemas.microsoft.com/office/drawing/2014/main" id="{99331DA5-0C6C-4F3A-9FC2-FC5D6EAC1DEF}"/>
              </a:ext>
            </a:extLst>
          </p:cNvPr>
          <p:cNvGraphicFramePr>
            <a:graphicFrameLocks noGrp="1"/>
          </p:cNvGraphicFramePr>
          <p:nvPr>
            <p:extLst>
              <p:ext uri="{D42A27DB-BD31-4B8C-83A1-F6EECF244321}">
                <p14:modId xmlns:p14="http://schemas.microsoft.com/office/powerpoint/2010/main" val="927829210"/>
              </p:ext>
            </p:extLst>
          </p:nvPr>
        </p:nvGraphicFramePr>
        <p:xfrm>
          <a:off x="6421035" y="643468"/>
          <a:ext cx="5049605" cy="594358"/>
        </p:xfrm>
        <a:graphic>
          <a:graphicData uri="http://schemas.openxmlformats.org/drawingml/2006/table">
            <a:tbl>
              <a:tblPr firstRow="1" bandRow="1">
                <a:tableStyleId>{5C22544A-7EE6-4342-B048-85BDC9FD1C3A}</a:tableStyleId>
              </a:tblPr>
              <a:tblGrid>
                <a:gridCol w="5049605">
                  <a:extLst>
                    <a:ext uri="{9D8B030D-6E8A-4147-A177-3AD203B41FA5}">
                      <a16:colId xmlns:a16="http://schemas.microsoft.com/office/drawing/2014/main" val="3964785513"/>
                    </a:ext>
                  </a:extLst>
                </a:gridCol>
              </a:tblGrid>
              <a:tr h="594358">
                <a:tc>
                  <a:txBody>
                    <a:bodyPr/>
                    <a:lstStyle/>
                    <a:p>
                      <a:pPr algn="ctr"/>
                      <a:r>
                        <a:rPr lang="en-US" sz="1400" dirty="0"/>
                        <a:t>Residuals for Wind and Solar Data by totals by Type and Commercial Type</a:t>
                      </a:r>
                    </a:p>
                  </a:txBody>
                  <a:tcPr/>
                </a:tc>
                <a:extLst>
                  <a:ext uri="{0D108BD9-81ED-4DB2-BD59-A6C34878D82A}">
                    <a16:rowId xmlns:a16="http://schemas.microsoft.com/office/drawing/2014/main" val="4098502851"/>
                  </a:ext>
                </a:extLst>
              </a:tr>
            </a:tbl>
          </a:graphicData>
        </a:graphic>
      </p:graphicFrame>
    </p:spTree>
    <p:extLst>
      <p:ext uri="{BB962C8B-B14F-4D97-AF65-F5344CB8AC3E}">
        <p14:creationId xmlns:p14="http://schemas.microsoft.com/office/powerpoint/2010/main" val="38896088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2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591EB76-6385-4536-B2E7-7B56C5FEBC79}"/>
              </a:ext>
            </a:extLst>
          </p:cNvPr>
          <p:cNvPicPr>
            <a:picLocks noChangeAspect="1"/>
          </p:cNvPicPr>
          <p:nvPr/>
        </p:nvPicPr>
        <p:blipFill>
          <a:blip r:embed="rId2"/>
          <a:stretch>
            <a:fillRect/>
          </a:stretch>
        </p:blipFill>
        <p:spPr>
          <a:xfrm>
            <a:off x="6421035" y="1627164"/>
            <a:ext cx="5129784" cy="3603672"/>
          </a:xfrm>
          <a:prstGeom prst="rect">
            <a:avLst/>
          </a:prstGeom>
        </p:spPr>
      </p:pic>
      <p:sp>
        <p:nvSpPr>
          <p:cNvPr id="13" name="Rectangle 12">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B622F117-AEDB-4751-97F6-86A16F44D177}"/>
              </a:ext>
            </a:extLst>
          </p:cNvPr>
          <p:cNvPicPr>
            <a:picLocks noChangeAspect="1"/>
          </p:cNvPicPr>
          <p:nvPr/>
        </p:nvPicPr>
        <p:blipFill>
          <a:blip r:embed="rId3"/>
          <a:stretch>
            <a:fillRect/>
          </a:stretch>
        </p:blipFill>
        <p:spPr>
          <a:xfrm>
            <a:off x="641180" y="1832355"/>
            <a:ext cx="5129784" cy="3193290"/>
          </a:xfrm>
          <a:prstGeom prst="rect">
            <a:avLst/>
          </a:prstGeom>
        </p:spPr>
      </p:pic>
    </p:spTree>
    <p:extLst>
      <p:ext uri="{BB962C8B-B14F-4D97-AF65-F5344CB8AC3E}">
        <p14:creationId xmlns:p14="http://schemas.microsoft.com/office/powerpoint/2010/main" val="36253943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7FF768-39C7-4D46-BEBD-10187B920F36}"/>
              </a:ext>
            </a:extLst>
          </p:cNvPr>
          <p:cNvPicPr>
            <a:picLocks noChangeAspect="1"/>
          </p:cNvPicPr>
          <p:nvPr/>
        </p:nvPicPr>
        <p:blipFill rotWithShape="1">
          <a:blip r:embed="rId2"/>
          <a:srcRect r="116" b="1"/>
          <a:stretch/>
        </p:blipFill>
        <p:spPr>
          <a:xfrm>
            <a:off x="321733" y="321733"/>
            <a:ext cx="11548534" cy="6214534"/>
          </a:xfrm>
          <a:prstGeom prst="rect">
            <a:avLst/>
          </a:prstGeom>
        </p:spPr>
      </p:pic>
    </p:spTree>
    <p:extLst>
      <p:ext uri="{BB962C8B-B14F-4D97-AF65-F5344CB8AC3E}">
        <p14:creationId xmlns:p14="http://schemas.microsoft.com/office/powerpoint/2010/main" val="47306935"/>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F674A3D-A6E8-4CC5-8039-39FEF13295C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Plot the residuals for the two-way ANOVA test</a:t>
            </a:r>
          </a:p>
        </p:txBody>
      </p:sp>
      <p:pic>
        <p:nvPicPr>
          <p:cNvPr id="4" name="Picture 3">
            <a:extLst>
              <a:ext uri="{FF2B5EF4-FFF2-40B4-BE49-F238E27FC236}">
                <a16:creationId xmlns:a16="http://schemas.microsoft.com/office/drawing/2014/main" id="{57CF5F98-874C-4E30-95E5-37834DFF61FC}"/>
              </a:ext>
            </a:extLst>
          </p:cNvPr>
          <p:cNvPicPr>
            <a:picLocks noChangeAspect="1"/>
          </p:cNvPicPr>
          <p:nvPr/>
        </p:nvPicPr>
        <p:blipFill>
          <a:blip r:embed="rId2"/>
          <a:stretch>
            <a:fillRect/>
          </a:stretch>
        </p:blipFill>
        <p:spPr>
          <a:xfrm>
            <a:off x="4502428" y="574830"/>
            <a:ext cx="7225748" cy="5708340"/>
          </a:xfrm>
          <a:prstGeom prst="rect">
            <a:avLst/>
          </a:prstGeom>
        </p:spPr>
      </p:pic>
    </p:spTree>
    <p:extLst>
      <p:ext uri="{BB962C8B-B14F-4D97-AF65-F5344CB8AC3E}">
        <p14:creationId xmlns:p14="http://schemas.microsoft.com/office/powerpoint/2010/main" val="2019460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88E5BC-FFBC-4679-A37B-DF5974032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DE71101E-F8AD-444C-8885-8FF0BA9A94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0D178A2-FE1F-4D0D-9136-A63D1E17A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C069ECF-7A2B-43B3-A195-6F120F3D7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93006B1D-33D3-409C-9F94-C57D59082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Isosceles Triangle 6">
            <a:extLst>
              <a:ext uri="{FF2B5EF4-FFF2-40B4-BE49-F238E27FC236}">
                <a16:creationId xmlns:a16="http://schemas.microsoft.com/office/drawing/2014/main" id="{EDDFC370-40E4-46A4-B60B-D9841D36B4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sosceles Triangle 7">
            <a:extLst>
              <a:ext uri="{FF2B5EF4-FFF2-40B4-BE49-F238E27FC236}">
                <a16:creationId xmlns:a16="http://schemas.microsoft.com/office/drawing/2014/main" id="{53187BFE-EBB6-43D9-8493-5659D86D9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 name="Table 8">
            <a:extLst>
              <a:ext uri="{FF2B5EF4-FFF2-40B4-BE49-F238E27FC236}">
                <a16:creationId xmlns:a16="http://schemas.microsoft.com/office/drawing/2014/main" id="{CF310A52-268F-4CE5-8109-996E02A18C09}"/>
              </a:ext>
            </a:extLst>
          </p:cNvPr>
          <p:cNvGraphicFramePr>
            <a:graphicFrameLocks noGrp="1"/>
          </p:cNvGraphicFramePr>
          <p:nvPr>
            <p:extLst>
              <p:ext uri="{D42A27DB-BD31-4B8C-83A1-F6EECF244321}">
                <p14:modId xmlns:p14="http://schemas.microsoft.com/office/powerpoint/2010/main" val="922947476"/>
              </p:ext>
            </p:extLst>
          </p:nvPr>
        </p:nvGraphicFramePr>
        <p:xfrm>
          <a:off x="643467" y="1094540"/>
          <a:ext cx="10905070" cy="4668925"/>
        </p:xfrm>
        <a:graphic>
          <a:graphicData uri="http://schemas.openxmlformats.org/drawingml/2006/table">
            <a:tbl>
              <a:tblPr firstRow="1" bandRow="1"/>
              <a:tblGrid>
                <a:gridCol w="2426802">
                  <a:extLst>
                    <a:ext uri="{9D8B030D-6E8A-4147-A177-3AD203B41FA5}">
                      <a16:colId xmlns:a16="http://schemas.microsoft.com/office/drawing/2014/main" val="1365864933"/>
                    </a:ext>
                  </a:extLst>
                </a:gridCol>
                <a:gridCol w="2166177">
                  <a:extLst>
                    <a:ext uri="{9D8B030D-6E8A-4147-A177-3AD203B41FA5}">
                      <a16:colId xmlns:a16="http://schemas.microsoft.com/office/drawing/2014/main" val="688759593"/>
                    </a:ext>
                  </a:extLst>
                </a:gridCol>
                <a:gridCol w="2426802">
                  <a:extLst>
                    <a:ext uri="{9D8B030D-6E8A-4147-A177-3AD203B41FA5}">
                      <a16:colId xmlns:a16="http://schemas.microsoft.com/office/drawing/2014/main" val="2520951848"/>
                    </a:ext>
                  </a:extLst>
                </a:gridCol>
                <a:gridCol w="1242144">
                  <a:extLst>
                    <a:ext uri="{9D8B030D-6E8A-4147-A177-3AD203B41FA5}">
                      <a16:colId xmlns:a16="http://schemas.microsoft.com/office/drawing/2014/main" val="2763586306"/>
                    </a:ext>
                  </a:extLst>
                </a:gridCol>
                <a:gridCol w="683380">
                  <a:extLst>
                    <a:ext uri="{9D8B030D-6E8A-4147-A177-3AD203B41FA5}">
                      <a16:colId xmlns:a16="http://schemas.microsoft.com/office/drawing/2014/main" val="2975641427"/>
                    </a:ext>
                  </a:extLst>
                </a:gridCol>
                <a:gridCol w="1102297">
                  <a:extLst>
                    <a:ext uri="{9D8B030D-6E8A-4147-A177-3AD203B41FA5}">
                      <a16:colId xmlns:a16="http://schemas.microsoft.com/office/drawing/2014/main" val="3360982604"/>
                    </a:ext>
                  </a:extLst>
                </a:gridCol>
                <a:gridCol w="857468">
                  <a:extLst>
                    <a:ext uri="{9D8B030D-6E8A-4147-A177-3AD203B41FA5}">
                      <a16:colId xmlns:a16="http://schemas.microsoft.com/office/drawing/2014/main" val="4257149215"/>
                    </a:ext>
                  </a:extLst>
                </a:gridCol>
              </a:tblGrid>
              <a:tr h="433383">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Column Name</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Description</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dataStatus</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Table Column Name</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Data Type</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Data Type Detail Group</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Data Type Renewable</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103359927"/>
                  </a:ext>
                </a:extLst>
              </a:tr>
              <a:tr h="243837">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Year</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Year</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Year</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Year</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Number</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 </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 </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7546869"/>
                  </a:ext>
                </a:extLst>
              </a:tr>
              <a:tr h="243837">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Month  </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Month  </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Month  </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Month  </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Number</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 </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 </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4034857"/>
                  </a:ext>
                </a:extLst>
              </a:tr>
              <a:tr h="551314">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 </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 </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Month'/1/Year</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Date</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Date</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spcBef>
                          <a:spcPts val="0"/>
                        </a:spcBef>
                        <a:spcAft>
                          <a:spcPts val="0"/>
                        </a:spcAft>
                      </a:pPr>
                      <a:r>
                        <a:rPr lang="en-US" sz="1200" b="0" i="0" u="none" strike="noStrike" dirty="0">
                          <a:solidFill>
                            <a:srgbClr val="000000"/>
                          </a:solidFill>
                          <a:effectLst/>
                          <a:latin typeface="Calibri" panose="020F0502020204030204" pitchFamily="34" charset="0"/>
                        </a:rPr>
                        <a:t>First day of the Month in date format</a:t>
                      </a:r>
                      <a:endParaRPr lang="en-US" sz="2500" b="0" i="0" u="none" strike="noStrike" dirty="0">
                        <a:effectLst/>
                        <a:latin typeface="Arial" panose="020B0604020202020204" pitchFamily="34" charset="0"/>
                      </a:endParaRPr>
                    </a:p>
                  </a:txBody>
                  <a:tcPr marL="126730" marR="126730" marT="63366" marB="63366">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003361960"/>
                  </a:ext>
                </a:extLst>
              </a:tr>
              <a:tr h="243837">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State</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State</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State</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State</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Plain Text</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 </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 </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9256030"/>
                  </a:ext>
                </a:extLst>
              </a:tr>
              <a:tr h="243837">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utilityNumber</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Utility Company Number</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utilityNumber</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utilityNumber</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Number</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 </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 </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0535274"/>
                  </a:ext>
                </a:extLst>
              </a:tr>
              <a:tr h="243837">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utilityName</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Utility Company Source</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utilityName</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utilityName</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Plain Text</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 </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 </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8713996"/>
                  </a:ext>
                </a:extLst>
              </a:tr>
              <a:tr h="243837">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dataStatus</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Type of Energy</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dataStatus</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dataStatus</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Plain Text</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 </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 </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0429282"/>
                  </a:ext>
                </a:extLst>
              </a:tr>
              <a:tr h="243837">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type</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Alternate or Direct Current</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type</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type</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Plain Text</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 </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 </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5079487"/>
                  </a:ext>
                </a:extLst>
              </a:tr>
              <a:tr h="433383">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residentialCapacityPhotovoltaic</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Residential Capacity for Photovoltiac</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residentialCapacityPhotovoltaic</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res_cap_photo</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Number</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Residential</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Photo</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9712329"/>
                  </a:ext>
                </a:extLst>
              </a:tr>
              <a:tr h="433383">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commercialCapacityPhotovoltaic</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Commercial Capacity for Photovoltiac</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commercialCapacityPhotovoltaic</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com_cap_phot</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Number</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Commercial</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Photo</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8119385"/>
                  </a:ext>
                </a:extLst>
              </a:tr>
              <a:tr h="433383">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industrialCapacityPhotovoltaic</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Industrial Capacity for Photovoltiac</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industrialCapacityPhotovoltaic</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ind_cap_photo</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Number</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Industrial</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Photo</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9803941"/>
                  </a:ext>
                </a:extLst>
              </a:tr>
              <a:tr h="433383">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transportationCapacityPhotovoltaic</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Transportation Capacity for Photovoltiac</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transportationCapacityPhotovoltaic</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trans_cap_photo</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Number</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Transportation</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833C0C"/>
                          </a:solidFill>
                          <a:effectLst/>
                          <a:latin typeface="Calibri" panose="020F0502020204030204" pitchFamily="34" charset="0"/>
                        </a:rPr>
                        <a:t>Photo</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0847482"/>
                  </a:ext>
                </a:extLst>
              </a:tr>
              <a:tr h="243837">
                <a:tc>
                  <a:txBody>
                    <a:bodyPr/>
                    <a:lstStyle/>
                    <a:p>
                      <a:pPr algn="l" fontAlgn="b">
                        <a:spcBef>
                          <a:spcPts val="0"/>
                        </a:spcBef>
                        <a:spcAft>
                          <a:spcPts val="0"/>
                        </a:spcAft>
                      </a:pPr>
                      <a:r>
                        <a:rPr lang="en-US" sz="1200" b="1" i="0" u="none" strike="noStrike" dirty="0">
                          <a:solidFill>
                            <a:srgbClr val="833C0C"/>
                          </a:solidFill>
                          <a:effectLst/>
                          <a:latin typeface="Calibri" panose="020F0502020204030204" pitchFamily="34" charset="0"/>
                        </a:rPr>
                        <a:t>totalCapacityPhotovoltaic</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spcBef>
                          <a:spcPts val="0"/>
                        </a:spcBef>
                        <a:spcAft>
                          <a:spcPts val="0"/>
                        </a:spcAft>
                      </a:pPr>
                      <a:r>
                        <a:rPr lang="en-US" sz="1200" b="1" i="0" u="none" strike="noStrike" dirty="0">
                          <a:solidFill>
                            <a:srgbClr val="833C0C"/>
                          </a:solidFill>
                          <a:effectLst/>
                          <a:latin typeface="Calibri" panose="020F0502020204030204" pitchFamily="34" charset="0"/>
                        </a:rPr>
                        <a:t>Total Capacity for Photovoltiac</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spcBef>
                          <a:spcPts val="0"/>
                        </a:spcBef>
                        <a:spcAft>
                          <a:spcPts val="0"/>
                        </a:spcAft>
                      </a:pPr>
                      <a:r>
                        <a:rPr lang="en-US" sz="1200" b="1" i="0" u="none" strike="noStrike" dirty="0">
                          <a:solidFill>
                            <a:srgbClr val="833C0C"/>
                          </a:solidFill>
                          <a:effectLst/>
                          <a:latin typeface="Calibri" panose="020F0502020204030204" pitchFamily="34" charset="0"/>
                        </a:rPr>
                        <a:t>totalCapacityPhotovoltaic</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spcBef>
                          <a:spcPts val="0"/>
                        </a:spcBef>
                        <a:spcAft>
                          <a:spcPts val="0"/>
                        </a:spcAft>
                      </a:pPr>
                      <a:r>
                        <a:rPr lang="en-US" sz="1200" b="1" i="0" u="none" strike="noStrike" dirty="0">
                          <a:solidFill>
                            <a:srgbClr val="833C0C"/>
                          </a:solidFill>
                          <a:effectLst/>
                          <a:latin typeface="Calibri" panose="020F0502020204030204" pitchFamily="34" charset="0"/>
                        </a:rPr>
                        <a:t>total_cap_photo</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spcBef>
                          <a:spcPts val="0"/>
                        </a:spcBef>
                        <a:spcAft>
                          <a:spcPts val="0"/>
                        </a:spcAft>
                      </a:pPr>
                      <a:r>
                        <a:rPr lang="en-US" sz="1200" b="1" i="0" u="none" strike="noStrike" dirty="0">
                          <a:solidFill>
                            <a:srgbClr val="833C0C"/>
                          </a:solidFill>
                          <a:effectLst/>
                          <a:latin typeface="Calibri" panose="020F0502020204030204" pitchFamily="34" charset="0"/>
                        </a:rPr>
                        <a:t>Number</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spcBef>
                          <a:spcPts val="0"/>
                        </a:spcBef>
                        <a:spcAft>
                          <a:spcPts val="0"/>
                        </a:spcAft>
                      </a:pPr>
                      <a:r>
                        <a:rPr lang="en-US" sz="1200" b="1" i="0" u="none" strike="noStrike" dirty="0">
                          <a:solidFill>
                            <a:srgbClr val="833C0C"/>
                          </a:solidFill>
                          <a:effectLst/>
                          <a:latin typeface="Calibri" panose="020F0502020204030204" pitchFamily="34" charset="0"/>
                        </a:rPr>
                        <a:t>Total</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spcBef>
                          <a:spcPts val="0"/>
                        </a:spcBef>
                        <a:spcAft>
                          <a:spcPts val="0"/>
                        </a:spcAft>
                      </a:pPr>
                      <a:r>
                        <a:rPr lang="en-US" sz="1200" b="1" i="0" u="none" strike="noStrike" dirty="0">
                          <a:solidFill>
                            <a:srgbClr val="833C0C"/>
                          </a:solidFill>
                          <a:effectLst/>
                          <a:latin typeface="Calibri" panose="020F0502020204030204" pitchFamily="34" charset="0"/>
                        </a:rPr>
                        <a:t>Photo</a:t>
                      </a:r>
                      <a:endParaRPr lang="en-US" sz="2500" b="0" i="0" u="none" strike="noStrike" dirty="0">
                        <a:effectLst/>
                        <a:latin typeface="Arial" panose="020B0604020202020204" pitchFamily="34" charset="0"/>
                      </a:endParaRPr>
                    </a:p>
                  </a:txBody>
                  <a:tcPr marL="8801" marR="8801" marT="88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272257455"/>
                  </a:ext>
                </a:extLst>
              </a:tr>
            </a:tbl>
          </a:graphicData>
        </a:graphic>
      </p:graphicFrame>
    </p:spTree>
    <p:extLst>
      <p:ext uri="{BB962C8B-B14F-4D97-AF65-F5344CB8AC3E}">
        <p14:creationId xmlns:p14="http://schemas.microsoft.com/office/powerpoint/2010/main" val="198231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E027D4-1EE5-4A43-B510-6D00460D54A1}"/>
              </a:ext>
            </a:extLst>
          </p:cNvPr>
          <p:cNvPicPr>
            <a:picLocks noChangeAspect="1"/>
          </p:cNvPicPr>
          <p:nvPr/>
        </p:nvPicPr>
        <p:blipFill rotWithShape="1">
          <a:blip r:embed="rId2"/>
          <a:srcRect r="1510" b="1"/>
          <a:stretch/>
        </p:blipFill>
        <p:spPr>
          <a:xfrm>
            <a:off x="321733" y="1107440"/>
            <a:ext cx="11548534" cy="5428826"/>
          </a:xfrm>
          <a:prstGeom prst="rect">
            <a:avLst/>
          </a:prstGeom>
        </p:spPr>
      </p:pic>
      <p:graphicFrame>
        <p:nvGraphicFramePr>
          <p:cNvPr id="2" name="Table 3">
            <a:extLst>
              <a:ext uri="{FF2B5EF4-FFF2-40B4-BE49-F238E27FC236}">
                <a16:creationId xmlns:a16="http://schemas.microsoft.com/office/drawing/2014/main" id="{AD328BD2-F6E2-45D6-A5FE-BC6EBCF8836C}"/>
              </a:ext>
            </a:extLst>
          </p:cNvPr>
          <p:cNvGraphicFramePr>
            <a:graphicFrameLocks noGrp="1"/>
          </p:cNvGraphicFramePr>
          <p:nvPr>
            <p:extLst>
              <p:ext uri="{D42A27DB-BD31-4B8C-83A1-F6EECF244321}">
                <p14:modId xmlns:p14="http://schemas.microsoft.com/office/powerpoint/2010/main" val="1239135276"/>
              </p:ext>
            </p:extLst>
          </p:nvPr>
        </p:nvGraphicFramePr>
        <p:xfrm>
          <a:off x="934720" y="321735"/>
          <a:ext cx="10627360" cy="640080"/>
        </p:xfrm>
        <a:graphic>
          <a:graphicData uri="http://schemas.openxmlformats.org/drawingml/2006/table">
            <a:tbl>
              <a:tblPr firstRow="1" bandRow="1">
                <a:tableStyleId>{5C22544A-7EE6-4342-B048-85BDC9FD1C3A}</a:tableStyleId>
              </a:tblPr>
              <a:tblGrid>
                <a:gridCol w="10627360">
                  <a:extLst>
                    <a:ext uri="{9D8B030D-6E8A-4147-A177-3AD203B41FA5}">
                      <a16:colId xmlns:a16="http://schemas.microsoft.com/office/drawing/2014/main" val="3154408755"/>
                    </a:ext>
                  </a:extLst>
                </a:gridCol>
              </a:tblGrid>
              <a:tr h="531706">
                <a:tc>
                  <a:txBody>
                    <a:bodyPr/>
                    <a:lstStyle/>
                    <a:p>
                      <a:pPr algn="ctr"/>
                      <a:r>
                        <a:rPr lang="en-US" dirty="0"/>
                        <a:t>Run the Tukey Two-Way test on ANOVA data for Solar and Wind data by Total – Solar or Wind Type, Commercial Type – Commercial, Residential, Industrial or Transportation</a:t>
                      </a:r>
                    </a:p>
                  </a:txBody>
                  <a:tcPr anchor="ctr"/>
                </a:tc>
                <a:extLst>
                  <a:ext uri="{0D108BD9-81ED-4DB2-BD59-A6C34878D82A}">
                    <a16:rowId xmlns:a16="http://schemas.microsoft.com/office/drawing/2014/main" val="2596594632"/>
                  </a:ext>
                </a:extLst>
              </a:tr>
            </a:tbl>
          </a:graphicData>
        </a:graphic>
      </p:graphicFrame>
    </p:spTree>
    <p:extLst>
      <p:ext uri="{BB962C8B-B14F-4D97-AF65-F5344CB8AC3E}">
        <p14:creationId xmlns:p14="http://schemas.microsoft.com/office/powerpoint/2010/main" val="1877137762"/>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07432A3-78C4-4ADB-9893-066ADE87A4DC}"/>
              </a:ext>
            </a:extLst>
          </p:cNvPr>
          <p:cNvPicPr>
            <a:picLocks noChangeAspect="1"/>
          </p:cNvPicPr>
          <p:nvPr/>
        </p:nvPicPr>
        <p:blipFill>
          <a:blip r:embed="rId2"/>
          <a:stretch>
            <a:fillRect/>
          </a:stretch>
        </p:blipFill>
        <p:spPr>
          <a:xfrm>
            <a:off x="6176433" y="1340597"/>
            <a:ext cx="5372100" cy="4176806"/>
          </a:xfrm>
          <a:prstGeom prst="rect">
            <a:avLst/>
          </a:prstGeom>
        </p:spPr>
      </p:pic>
      <p:sp>
        <p:nvSpPr>
          <p:cNvPr id="12" name="Rectangle 11">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A5B795EF-314D-4376-960A-9BF689333D1C}"/>
              </a:ext>
            </a:extLst>
          </p:cNvPr>
          <p:cNvPicPr>
            <a:picLocks noChangeAspect="1"/>
          </p:cNvPicPr>
          <p:nvPr/>
        </p:nvPicPr>
        <p:blipFill>
          <a:blip r:embed="rId3"/>
          <a:stretch>
            <a:fillRect/>
          </a:stretch>
        </p:blipFill>
        <p:spPr>
          <a:xfrm>
            <a:off x="643466" y="1340597"/>
            <a:ext cx="5372099" cy="4176806"/>
          </a:xfrm>
          <a:prstGeom prst="rect">
            <a:avLst/>
          </a:prstGeom>
        </p:spPr>
      </p:pic>
      <p:graphicFrame>
        <p:nvGraphicFramePr>
          <p:cNvPr id="2" name="Table 3">
            <a:extLst>
              <a:ext uri="{FF2B5EF4-FFF2-40B4-BE49-F238E27FC236}">
                <a16:creationId xmlns:a16="http://schemas.microsoft.com/office/drawing/2014/main" id="{0464345C-987E-424E-A37E-F6985A18F8CE}"/>
              </a:ext>
            </a:extLst>
          </p:cNvPr>
          <p:cNvGraphicFramePr>
            <a:graphicFrameLocks noGrp="1"/>
          </p:cNvGraphicFramePr>
          <p:nvPr>
            <p:extLst>
              <p:ext uri="{D42A27DB-BD31-4B8C-83A1-F6EECF244321}">
                <p14:modId xmlns:p14="http://schemas.microsoft.com/office/powerpoint/2010/main" val="1173674448"/>
              </p:ext>
            </p:extLst>
          </p:nvPr>
        </p:nvGraphicFramePr>
        <p:xfrm>
          <a:off x="2032000" y="719666"/>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118601609"/>
                    </a:ext>
                  </a:extLst>
                </a:gridCol>
              </a:tblGrid>
              <a:tr h="370840">
                <a:tc>
                  <a:txBody>
                    <a:bodyPr/>
                    <a:lstStyle/>
                    <a:p>
                      <a:pPr algn="ctr"/>
                      <a:r>
                        <a:rPr lang="en-US" dirty="0"/>
                        <a:t>Tukey test for Wind and Solar Data by Type or Commercial Type</a:t>
                      </a:r>
                    </a:p>
                  </a:txBody>
                  <a:tcPr anchor="ctr"/>
                </a:tc>
                <a:extLst>
                  <a:ext uri="{0D108BD9-81ED-4DB2-BD59-A6C34878D82A}">
                    <a16:rowId xmlns:a16="http://schemas.microsoft.com/office/drawing/2014/main" val="3546780948"/>
                  </a:ext>
                </a:extLst>
              </a:tr>
            </a:tbl>
          </a:graphicData>
        </a:graphic>
      </p:graphicFrame>
    </p:spTree>
    <p:extLst>
      <p:ext uri="{BB962C8B-B14F-4D97-AF65-F5344CB8AC3E}">
        <p14:creationId xmlns:p14="http://schemas.microsoft.com/office/powerpoint/2010/main" val="14101597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27">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9">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7C7B2F5D-3045-42EC-8D4A-21C6C8EBE388}"/>
              </a:ext>
            </a:extLst>
          </p:cNvPr>
          <p:cNvPicPr>
            <a:picLocks noChangeAspect="1"/>
          </p:cNvPicPr>
          <p:nvPr/>
        </p:nvPicPr>
        <p:blipFill>
          <a:blip r:embed="rId2"/>
          <a:stretch>
            <a:fillRect/>
          </a:stretch>
        </p:blipFill>
        <p:spPr>
          <a:xfrm>
            <a:off x="1541517" y="457200"/>
            <a:ext cx="9108965" cy="5943600"/>
          </a:xfrm>
          <a:prstGeom prst="rect">
            <a:avLst/>
          </a:prstGeom>
        </p:spPr>
      </p:pic>
    </p:spTree>
    <p:extLst>
      <p:ext uri="{BB962C8B-B14F-4D97-AF65-F5344CB8AC3E}">
        <p14:creationId xmlns:p14="http://schemas.microsoft.com/office/powerpoint/2010/main" val="39241035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9D8BABBA-5A22-4C0D-827F-4FB83114A9A7}"/>
              </a:ext>
            </a:extLst>
          </p:cNvPr>
          <p:cNvPicPr>
            <a:picLocks noChangeAspect="1"/>
          </p:cNvPicPr>
          <p:nvPr/>
        </p:nvPicPr>
        <p:blipFill>
          <a:blip r:embed="rId2"/>
          <a:stretch>
            <a:fillRect/>
          </a:stretch>
        </p:blipFill>
        <p:spPr>
          <a:xfrm>
            <a:off x="457200" y="468630"/>
            <a:ext cx="11277600" cy="5920739"/>
          </a:xfrm>
          <a:prstGeom prst="rect">
            <a:avLst/>
          </a:prstGeom>
        </p:spPr>
      </p:pic>
    </p:spTree>
    <p:extLst>
      <p:ext uri="{BB962C8B-B14F-4D97-AF65-F5344CB8AC3E}">
        <p14:creationId xmlns:p14="http://schemas.microsoft.com/office/powerpoint/2010/main" val="20411498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Graphical user interface, text, application&#10;&#10;Description automatically generated">
            <a:extLst>
              <a:ext uri="{FF2B5EF4-FFF2-40B4-BE49-F238E27FC236}">
                <a16:creationId xmlns:a16="http://schemas.microsoft.com/office/drawing/2014/main" id="{A6D254F7-858E-4B05-B06D-CB317D76B69E}"/>
              </a:ext>
            </a:extLst>
          </p:cNvPr>
          <p:cNvPicPr>
            <a:picLocks noChangeAspect="1"/>
          </p:cNvPicPr>
          <p:nvPr/>
        </p:nvPicPr>
        <p:blipFill>
          <a:blip r:embed="rId2"/>
          <a:stretch>
            <a:fillRect/>
          </a:stretch>
        </p:blipFill>
        <p:spPr>
          <a:xfrm>
            <a:off x="643465" y="1304712"/>
            <a:ext cx="5372100" cy="1047559"/>
          </a:xfrm>
          <a:prstGeom prst="rect">
            <a:avLst/>
          </a:prstGeom>
        </p:spPr>
      </p:pic>
      <p:sp>
        <p:nvSpPr>
          <p:cNvPr id="8" name="Rectangle 11">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Chart, text&#10;&#10;Description automatically generated">
            <a:extLst>
              <a:ext uri="{FF2B5EF4-FFF2-40B4-BE49-F238E27FC236}">
                <a16:creationId xmlns:a16="http://schemas.microsoft.com/office/drawing/2014/main" id="{CCEA7A59-AF22-4CEF-AF58-A329C332ED6D}"/>
              </a:ext>
            </a:extLst>
          </p:cNvPr>
          <p:cNvPicPr>
            <a:picLocks noChangeAspect="1"/>
          </p:cNvPicPr>
          <p:nvPr/>
        </p:nvPicPr>
        <p:blipFill>
          <a:blip r:embed="rId3"/>
          <a:stretch>
            <a:fillRect/>
          </a:stretch>
        </p:blipFill>
        <p:spPr>
          <a:xfrm>
            <a:off x="643466" y="2750773"/>
            <a:ext cx="5372099" cy="1356454"/>
          </a:xfrm>
          <a:prstGeom prst="rect">
            <a:avLst/>
          </a:prstGeom>
        </p:spPr>
      </p:pic>
      <p:graphicFrame>
        <p:nvGraphicFramePr>
          <p:cNvPr id="2" name="Table 3">
            <a:extLst>
              <a:ext uri="{FF2B5EF4-FFF2-40B4-BE49-F238E27FC236}">
                <a16:creationId xmlns:a16="http://schemas.microsoft.com/office/drawing/2014/main" id="{7CAB49D8-1CAC-45F9-BA77-8C3D425C296B}"/>
              </a:ext>
            </a:extLst>
          </p:cNvPr>
          <p:cNvGraphicFramePr>
            <a:graphicFrameLocks noGrp="1"/>
          </p:cNvGraphicFramePr>
          <p:nvPr>
            <p:extLst>
              <p:ext uri="{D42A27DB-BD31-4B8C-83A1-F6EECF244321}">
                <p14:modId xmlns:p14="http://schemas.microsoft.com/office/powerpoint/2010/main" val="1712390399"/>
              </p:ext>
            </p:extLst>
          </p:nvPr>
        </p:nvGraphicFramePr>
        <p:xfrm>
          <a:off x="2032000" y="719666"/>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94450527"/>
                    </a:ext>
                  </a:extLst>
                </a:gridCol>
              </a:tblGrid>
              <a:tr h="370840">
                <a:tc>
                  <a:txBody>
                    <a:bodyPr/>
                    <a:lstStyle/>
                    <a:p>
                      <a:pPr algn="ctr"/>
                      <a:r>
                        <a:rPr lang="en-US" dirty="0"/>
                        <a:t>Linear Regression Model for Solar Wind Data Total by Type and Commercial Type</a:t>
                      </a:r>
                    </a:p>
                  </a:txBody>
                  <a:tcPr anchor="ctr"/>
                </a:tc>
                <a:extLst>
                  <a:ext uri="{0D108BD9-81ED-4DB2-BD59-A6C34878D82A}">
                    <a16:rowId xmlns:a16="http://schemas.microsoft.com/office/drawing/2014/main" val="911482394"/>
                  </a:ext>
                </a:extLst>
              </a:tr>
            </a:tbl>
          </a:graphicData>
        </a:graphic>
      </p:graphicFrame>
      <p:graphicFrame>
        <p:nvGraphicFramePr>
          <p:cNvPr id="4" name="Table 5">
            <a:extLst>
              <a:ext uri="{FF2B5EF4-FFF2-40B4-BE49-F238E27FC236}">
                <a16:creationId xmlns:a16="http://schemas.microsoft.com/office/drawing/2014/main" id="{CBA78938-814D-4755-8729-B6D5DD8FE3ED}"/>
              </a:ext>
            </a:extLst>
          </p:cNvPr>
          <p:cNvGraphicFramePr>
            <a:graphicFrameLocks noGrp="1"/>
          </p:cNvGraphicFramePr>
          <p:nvPr>
            <p:extLst>
              <p:ext uri="{D42A27DB-BD31-4B8C-83A1-F6EECF244321}">
                <p14:modId xmlns:p14="http://schemas.microsoft.com/office/powerpoint/2010/main" val="2001181256"/>
              </p:ext>
            </p:extLst>
          </p:nvPr>
        </p:nvGraphicFramePr>
        <p:xfrm>
          <a:off x="802640" y="4505728"/>
          <a:ext cx="9448800" cy="1632605"/>
        </p:xfrm>
        <a:graphic>
          <a:graphicData uri="http://schemas.openxmlformats.org/drawingml/2006/table">
            <a:tbl>
              <a:tblPr firstRow="1" bandRow="1">
                <a:tableStyleId>{5C22544A-7EE6-4342-B048-85BDC9FD1C3A}</a:tableStyleId>
              </a:tblPr>
              <a:tblGrid>
                <a:gridCol w="9448800">
                  <a:extLst>
                    <a:ext uri="{9D8B030D-6E8A-4147-A177-3AD203B41FA5}">
                      <a16:colId xmlns:a16="http://schemas.microsoft.com/office/drawing/2014/main" val="70128349"/>
                    </a:ext>
                  </a:extLst>
                </a:gridCol>
              </a:tblGrid>
              <a:tr h="1632605">
                <a:tc>
                  <a:txBody>
                    <a:bodyPr/>
                    <a:lstStyle/>
                    <a:p>
                      <a:r>
                        <a:rPr lang="en-US" dirty="0"/>
                        <a:t>Test Results: </a:t>
                      </a:r>
                    </a:p>
                  </a:txBody>
                  <a:tcPr/>
                </a:tc>
                <a:extLst>
                  <a:ext uri="{0D108BD9-81ED-4DB2-BD59-A6C34878D82A}">
                    <a16:rowId xmlns:a16="http://schemas.microsoft.com/office/drawing/2014/main" val="386061650"/>
                  </a:ext>
                </a:extLst>
              </a:tr>
            </a:tbl>
          </a:graphicData>
        </a:graphic>
      </p:graphicFrame>
    </p:spTree>
    <p:extLst>
      <p:ext uri="{BB962C8B-B14F-4D97-AF65-F5344CB8AC3E}">
        <p14:creationId xmlns:p14="http://schemas.microsoft.com/office/powerpoint/2010/main" val="5704199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9DFC5E65-206D-4D84-BA04-8638C8872B62}"/>
              </a:ext>
            </a:extLst>
          </p:cNvPr>
          <p:cNvPicPr>
            <a:picLocks noChangeAspect="1"/>
          </p:cNvPicPr>
          <p:nvPr/>
        </p:nvPicPr>
        <p:blipFill>
          <a:blip r:embed="rId2"/>
          <a:stretch>
            <a:fillRect/>
          </a:stretch>
        </p:blipFill>
        <p:spPr>
          <a:xfrm>
            <a:off x="643467" y="1084410"/>
            <a:ext cx="10905066" cy="4689179"/>
          </a:xfrm>
          <a:prstGeom prst="rect">
            <a:avLst/>
          </a:prstGeom>
        </p:spPr>
      </p:pic>
      <p:graphicFrame>
        <p:nvGraphicFramePr>
          <p:cNvPr id="2" name="Table 3">
            <a:extLst>
              <a:ext uri="{FF2B5EF4-FFF2-40B4-BE49-F238E27FC236}">
                <a16:creationId xmlns:a16="http://schemas.microsoft.com/office/drawing/2014/main" id="{B34D715B-9048-4736-8193-150A5E582355}"/>
              </a:ext>
            </a:extLst>
          </p:cNvPr>
          <p:cNvGraphicFramePr>
            <a:graphicFrameLocks noGrp="1"/>
          </p:cNvGraphicFramePr>
          <p:nvPr>
            <p:extLst>
              <p:ext uri="{D42A27DB-BD31-4B8C-83A1-F6EECF244321}">
                <p14:modId xmlns:p14="http://schemas.microsoft.com/office/powerpoint/2010/main" val="2961202646"/>
              </p:ext>
            </p:extLst>
          </p:nvPr>
        </p:nvGraphicFramePr>
        <p:xfrm>
          <a:off x="853440" y="719666"/>
          <a:ext cx="10322560" cy="370840"/>
        </p:xfrm>
        <a:graphic>
          <a:graphicData uri="http://schemas.openxmlformats.org/drawingml/2006/table">
            <a:tbl>
              <a:tblPr firstRow="1" bandRow="1">
                <a:tableStyleId>{5C22544A-7EE6-4342-B048-85BDC9FD1C3A}</a:tableStyleId>
              </a:tblPr>
              <a:tblGrid>
                <a:gridCol w="10322560">
                  <a:extLst>
                    <a:ext uri="{9D8B030D-6E8A-4147-A177-3AD203B41FA5}">
                      <a16:colId xmlns:a16="http://schemas.microsoft.com/office/drawing/2014/main" val="781050257"/>
                    </a:ext>
                  </a:extLst>
                </a:gridCol>
              </a:tblGrid>
              <a:tr h="370840">
                <a:tc>
                  <a:txBody>
                    <a:bodyPr/>
                    <a:lstStyle/>
                    <a:p>
                      <a:pPr algn="ctr"/>
                      <a:r>
                        <a:rPr lang="en-US" dirty="0"/>
                        <a:t>Coefficients for Type Wind by Commercial Type</a:t>
                      </a:r>
                    </a:p>
                  </a:txBody>
                  <a:tcPr anchor="ctr"/>
                </a:tc>
                <a:extLst>
                  <a:ext uri="{0D108BD9-81ED-4DB2-BD59-A6C34878D82A}">
                    <a16:rowId xmlns:a16="http://schemas.microsoft.com/office/drawing/2014/main" val="3011458535"/>
                  </a:ext>
                </a:extLst>
              </a:tr>
            </a:tbl>
          </a:graphicData>
        </a:graphic>
      </p:graphicFrame>
    </p:spTree>
    <p:extLst>
      <p:ext uri="{BB962C8B-B14F-4D97-AF65-F5344CB8AC3E}">
        <p14:creationId xmlns:p14="http://schemas.microsoft.com/office/powerpoint/2010/main" val="1304911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Graphical user interface, text&#10;&#10;Description automatically generated">
            <a:extLst>
              <a:ext uri="{FF2B5EF4-FFF2-40B4-BE49-F238E27FC236}">
                <a16:creationId xmlns:a16="http://schemas.microsoft.com/office/drawing/2014/main" id="{972BB6D8-BFDA-46AB-B79F-3DD58448CA24}"/>
              </a:ext>
            </a:extLst>
          </p:cNvPr>
          <p:cNvPicPr>
            <a:picLocks noChangeAspect="1"/>
          </p:cNvPicPr>
          <p:nvPr/>
        </p:nvPicPr>
        <p:blipFill>
          <a:blip r:embed="rId2"/>
          <a:stretch>
            <a:fillRect/>
          </a:stretch>
        </p:blipFill>
        <p:spPr>
          <a:xfrm>
            <a:off x="643467" y="852679"/>
            <a:ext cx="10905066" cy="5152642"/>
          </a:xfrm>
          <a:prstGeom prst="rect">
            <a:avLst/>
          </a:prstGeom>
        </p:spPr>
      </p:pic>
      <p:graphicFrame>
        <p:nvGraphicFramePr>
          <p:cNvPr id="2" name="Table 3">
            <a:extLst>
              <a:ext uri="{FF2B5EF4-FFF2-40B4-BE49-F238E27FC236}">
                <a16:creationId xmlns:a16="http://schemas.microsoft.com/office/drawing/2014/main" id="{999FD762-4A04-45C3-A88A-D8BC4BD5FE00}"/>
              </a:ext>
            </a:extLst>
          </p:cNvPr>
          <p:cNvGraphicFramePr>
            <a:graphicFrameLocks noGrp="1"/>
          </p:cNvGraphicFramePr>
          <p:nvPr>
            <p:extLst>
              <p:ext uri="{D42A27DB-BD31-4B8C-83A1-F6EECF244321}">
                <p14:modId xmlns:p14="http://schemas.microsoft.com/office/powerpoint/2010/main" val="3698640496"/>
              </p:ext>
            </p:extLst>
          </p:nvPr>
        </p:nvGraphicFramePr>
        <p:xfrm>
          <a:off x="762000" y="719666"/>
          <a:ext cx="10546080" cy="855134"/>
        </p:xfrm>
        <a:graphic>
          <a:graphicData uri="http://schemas.openxmlformats.org/drawingml/2006/table">
            <a:tbl>
              <a:tblPr firstRow="1" bandRow="1">
                <a:tableStyleId>{5C22544A-7EE6-4342-B048-85BDC9FD1C3A}</a:tableStyleId>
              </a:tblPr>
              <a:tblGrid>
                <a:gridCol w="10546080">
                  <a:extLst>
                    <a:ext uri="{9D8B030D-6E8A-4147-A177-3AD203B41FA5}">
                      <a16:colId xmlns:a16="http://schemas.microsoft.com/office/drawing/2014/main" val="3629880069"/>
                    </a:ext>
                  </a:extLst>
                </a:gridCol>
              </a:tblGrid>
              <a:tr h="855134">
                <a:tc>
                  <a:txBody>
                    <a:bodyPr/>
                    <a:lstStyle/>
                    <a:p>
                      <a:pPr algn="ctr"/>
                      <a:r>
                        <a:rPr lang="en-US" dirty="0"/>
                        <a:t>Results of Coefficients Intercepts with a F-statistic: 213.1 on 5 and 26045 Df, P value &lt; 2.2e-16</a:t>
                      </a:r>
                    </a:p>
                  </a:txBody>
                  <a:tcPr anchor="ctr"/>
                </a:tc>
                <a:extLst>
                  <a:ext uri="{0D108BD9-81ED-4DB2-BD59-A6C34878D82A}">
                    <a16:rowId xmlns:a16="http://schemas.microsoft.com/office/drawing/2014/main" val="4185522320"/>
                  </a:ext>
                </a:extLst>
              </a:tr>
            </a:tbl>
          </a:graphicData>
        </a:graphic>
      </p:graphicFrame>
    </p:spTree>
    <p:extLst>
      <p:ext uri="{BB962C8B-B14F-4D97-AF65-F5344CB8AC3E}">
        <p14:creationId xmlns:p14="http://schemas.microsoft.com/office/powerpoint/2010/main" val="34661028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9A93CB0A-183D-435D-A76B-C1C3F0E768DA}"/>
              </a:ext>
            </a:extLst>
          </p:cNvPr>
          <p:cNvPicPr>
            <a:picLocks noChangeAspect="1"/>
          </p:cNvPicPr>
          <p:nvPr/>
        </p:nvPicPr>
        <p:blipFill>
          <a:blip r:embed="rId2"/>
          <a:stretch>
            <a:fillRect/>
          </a:stretch>
        </p:blipFill>
        <p:spPr>
          <a:xfrm>
            <a:off x="6219444" y="1493695"/>
            <a:ext cx="5372100" cy="4337968"/>
          </a:xfrm>
          <a:prstGeom prst="rect">
            <a:avLst/>
          </a:prstGeom>
        </p:spPr>
      </p:pic>
      <p:sp>
        <p:nvSpPr>
          <p:cNvPr id="12" name="Rectangle 11">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2F7CE4D3-64A3-4C2C-9B27-A1D6FE0FA073}"/>
              </a:ext>
            </a:extLst>
          </p:cNvPr>
          <p:cNvPicPr>
            <a:picLocks noChangeAspect="1"/>
          </p:cNvPicPr>
          <p:nvPr/>
        </p:nvPicPr>
        <p:blipFill>
          <a:blip r:embed="rId3"/>
          <a:stretch>
            <a:fillRect/>
          </a:stretch>
        </p:blipFill>
        <p:spPr>
          <a:xfrm>
            <a:off x="723901" y="1493695"/>
            <a:ext cx="5372099" cy="4337969"/>
          </a:xfrm>
          <a:prstGeom prst="rect">
            <a:avLst/>
          </a:prstGeom>
        </p:spPr>
      </p:pic>
      <p:graphicFrame>
        <p:nvGraphicFramePr>
          <p:cNvPr id="2" name="Table 3">
            <a:extLst>
              <a:ext uri="{FF2B5EF4-FFF2-40B4-BE49-F238E27FC236}">
                <a16:creationId xmlns:a16="http://schemas.microsoft.com/office/drawing/2014/main" id="{A93452C6-429E-441A-8064-72B51BF595A0}"/>
              </a:ext>
            </a:extLst>
          </p:cNvPr>
          <p:cNvGraphicFramePr>
            <a:graphicFrameLocks noGrp="1"/>
          </p:cNvGraphicFramePr>
          <p:nvPr>
            <p:extLst>
              <p:ext uri="{D42A27DB-BD31-4B8C-83A1-F6EECF244321}">
                <p14:modId xmlns:p14="http://schemas.microsoft.com/office/powerpoint/2010/main" val="3261726673"/>
              </p:ext>
            </p:extLst>
          </p:nvPr>
        </p:nvGraphicFramePr>
        <p:xfrm>
          <a:off x="751839" y="589280"/>
          <a:ext cx="10796693" cy="670735"/>
        </p:xfrm>
        <a:graphic>
          <a:graphicData uri="http://schemas.openxmlformats.org/drawingml/2006/table">
            <a:tbl>
              <a:tblPr firstRow="1" bandRow="1">
                <a:tableStyleId>{5C22544A-7EE6-4342-B048-85BDC9FD1C3A}</a:tableStyleId>
              </a:tblPr>
              <a:tblGrid>
                <a:gridCol w="10796693">
                  <a:extLst>
                    <a:ext uri="{9D8B030D-6E8A-4147-A177-3AD203B41FA5}">
                      <a16:colId xmlns:a16="http://schemas.microsoft.com/office/drawing/2014/main" val="4211338127"/>
                    </a:ext>
                  </a:extLst>
                </a:gridCol>
              </a:tblGrid>
              <a:tr h="670735">
                <a:tc>
                  <a:txBody>
                    <a:bodyPr/>
                    <a:lstStyle/>
                    <a:p>
                      <a:pPr algn="ctr"/>
                      <a:r>
                        <a:rPr lang="en-US" dirty="0"/>
                        <a:t>Plot the residuals for the linear regression model.  The residuals vs. fitted and the Normal Q-Q shows a standard S curve for Wind and Solar Total by Type and Commercial Type</a:t>
                      </a:r>
                    </a:p>
                  </a:txBody>
                  <a:tcPr anchor="ctr"/>
                </a:tc>
                <a:extLst>
                  <a:ext uri="{0D108BD9-81ED-4DB2-BD59-A6C34878D82A}">
                    <a16:rowId xmlns:a16="http://schemas.microsoft.com/office/drawing/2014/main" val="2166054563"/>
                  </a:ext>
                </a:extLst>
              </a:tr>
            </a:tbl>
          </a:graphicData>
        </a:graphic>
      </p:graphicFrame>
    </p:spTree>
    <p:extLst>
      <p:ext uri="{BB962C8B-B14F-4D97-AF65-F5344CB8AC3E}">
        <p14:creationId xmlns:p14="http://schemas.microsoft.com/office/powerpoint/2010/main" val="3995099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2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8FA7DF84-88FA-4650-84D9-198B235814B7}"/>
              </a:ext>
            </a:extLst>
          </p:cNvPr>
          <p:cNvPicPr>
            <a:picLocks noChangeAspect="1"/>
          </p:cNvPicPr>
          <p:nvPr/>
        </p:nvPicPr>
        <p:blipFill>
          <a:blip r:embed="rId2"/>
          <a:stretch>
            <a:fillRect/>
          </a:stretch>
        </p:blipFill>
        <p:spPr>
          <a:xfrm>
            <a:off x="1140934" y="1596736"/>
            <a:ext cx="4616434" cy="3485406"/>
          </a:xfrm>
          <a:prstGeom prst="rect">
            <a:avLst/>
          </a:prstGeom>
        </p:spPr>
      </p:pic>
      <p:cxnSp>
        <p:nvCxnSpPr>
          <p:cNvPr id="32" name="Straight Connector 24">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98C5794-EBF8-4B47-84AF-618330B6F2F3}"/>
              </a:ext>
            </a:extLst>
          </p:cNvPr>
          <p:cNvPicPr>
            <a:picLocks noChangeAspect="1"/>
          </p:cNvPicPr>
          <p:nvPr/>
        </p:nvPicPr>
        <p:blipFill>
          <a:blip r:embed="rId3"/>
          <a:stretch>
            <a:fillRect/>
          </a:stretch>
        </p:blipFill>
        <p:spPr>
          <a:xfrm>
            <a:off x="6434633" y="1708048"/>
            <a:ext cx="4644528" cy="3262781"/>
          </a:xfrm>
          <a:prstGeom prst="rect">
            <a:avLst/>
          </a:prstGeom>
        </p:spPr>
      </p:pic>
      <p:graphicFrame>
        <p:nvGraphicFramePr>
          <p:cNvPr id="2" name="Table 3">
            <a:extLst>
              <a:ext uri="{FF2B5EF4-FFF2-40B4-BE49-F238E27FC236}">
                <a16:creationId xmlns:a16="http://schemas.microsoft.com/office/drawing/2014/main" id="{0BEB89D9-253A-4F39-8FF1-E55DD261B055}"/>
              </a:ext>
            </a:extLst>
          </p:cNvPr>
          <p:cNvGraphicFramePr>
            <a:graphicFrameLocks noGrp="1"/>
          </p:cNvGraphicFramePr>
          <p:nvPr>
            <p:extLst>
              <p:ext uri="{D42A27DB-BD31-4B8C-83A1-F6EECF244321}">
                <p14:modId xmlns:p14="http://schemas.microsoft.com/office/powerpoint/2010/main" val="585642843"/>
              </p:ext>
            </p:extLst>
          </p:nvPr>
        </p:nvGraphicFramePr>
        <p:xfrm>
          <a:off x="2032000" y="719666"/>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768751077"/>
                    </a:ext>
                  </a:extLst>
                </a:gridCol>
              </a:tblGrid>
              <a:tr h="370840">
                <a:tc>
                  <a:txBody>
                    <a:bodyPr/>
                    <a:lstStyle/>
                    <a:p>
                      <a:pPr algn="ctr"/>
                      <a:r>
                        <a:rPr lang="en-US" dirty="0"/>
                        <a:t>Residuals for the Wind and Solar data totals by Type and Commercial Type</a:t>
                      </a:r>
                    </a:p>
                  </a:txBody>
                  <a:tcPr anchor="ctr"/>
                </a:tc>
                <a:extLst>
                  <a:ext uri="{0D108BD9-81ED-4DB2-BD59-A6C34878D82A}">
                    <a16:rowId xmlns:a16="http://schemas.microsoft.com/office/drawing/2014/main" val="4184129537"/>
                  </a:ext>
                </a:extLst>
              </a:tr>
            </a:tbl>
          </a:graphicData>
        </a:graphic>
      </p:graphicFrame>
    </p:spTree>
    <p:extLst>
      <p:ext uri="{BB962C8B-B14F-4D97-AF65-F5344CB8AC3E}">
        <p14:creationId xmlns:p14="http://schemas.microsoft.com/office/powerpoint/2010/main" val="11527985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EF18476-A701-4F27-A410-670526BE7C27}"/>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gn="ctr"/>
            <a:r>
              <a:rPr lang="en-US" sz="4000" kern="1200">
                <a:solidFill>
                  <a:srgbClr val="FFFFFF"/>
                </a:solidFill>
                <a:latin typeface="+mj-lt"/>
                <a:ea typeface="+mj-ea"/>
                <a:cs typeface="+mj-cs"/>
              </a:rPr>
              <a:t>Conclusion – Wind Solar – Residential Commercial Industrial or Transportation Data</a:t>
            </a:r>
          </a:p>
        </p:txBody>
      </p:sp>
      <p:sp>
        <p:nvSpPr>
          <p:cNvPr id="4" name="TextBox 3">
            <a:extLst>
              <a:ext uri="{FF2B5EF4-FFF2-40B4-BE49-F238E27FC236}">
                <a16:creationId xmlns:a16="http://schemas.microsoft.com/office/drawing/2014/main" id="{B2C9CE9F-BB14-4A69-9D4D-13B0F49234F3}"/>
              </a:ext>
            </a:extLst>
          </p:cNvPr>
          <p:cNvSpPr txBox="1"/>
          <p:nvPr/>
        </p:nvSpPr>
        <p:spPr>
          <a:xfrm>
            <a:off x="1179226" y="3092970"/>
            <a:ext cx="9833548" cy="269397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rgbClr val="000000"/>
                </a:solidFill>
              </a:rPr>
              <a:t>California has become the leader in renewable energy in the country taking on the challenge to convert to renewable energy 100 percent by the year 2045.  Homeowners have taken the investment in solar energy in their homes to help in this initiative.   This is shown in the data showing Solar energy in the residential area shows the greatest significance in the data.  Following California in solar is </a:t>
            </a:r>
          </a:p>
        </p:txBody>
      </p:sp>
    </p:spTree>
    <p:extLst>
      <p:ext uri="{BB962C8B-B14F-4D97-AF65-F5344CB8AC3E}">
        <p14:creationId xmlns:p14="http://schemas.microsoft.com/office/powerpoint/2010/main" val="42712755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547</TotalTime>
  <Words>4903</Words>
  <Application>Microsoft Office PowerPoint</Application>
  <PresentationFormat>Widescreen</PresentationFormat>
  <Paragraphs>768</Paragraphs>
  <Slides>101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101</vt:i4>
      </vt:variant>
    </vt:vector>
  </HeadingPairs>
  <TitlesOfParts>
    <vt:vector size="108" baseType="lpstr">
      <vt:lpstr>Arial</vt:lpstr>
      <vt:lpstr>Arial Narrow</vt:lpstr>
      <vt:lpstr>Calibri</vt:lpstr>
      <vt:lpstr>Calibri Light</vt:lpstr>
      <vt:lpstr>Consolas</vt:lpstr>
      <vt:lpstr>Symbol</vt:lpstr>
      <vt:lpstr>Office Theme</vt:lpstr>
      <vt:lpstr>wind and Solar Practicum</vt:lpstr>
      <vt:lpstr>Introduction Renewable Energy</vt:lpstr>
      <vt:lpstr>PowerPoint Presentation</vt:lpstr>
      <vt:lpstr>Advantages of Solar Energy -There are many advantages to Solar energy, and many homeowners are adding Solar to their homes.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Tableau Report Section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Spacy Package Word Count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 Studio R markdown 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One Way ANOVA: Commercial, Residential or Industrial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H0: There will be no difference between the mean types for Wind or Photo(Solar) energy usage or source energy type (com type)  H0: There is no difference between mean types for Wind or Photo (Solar) utilization and produced energy  H0: There is not affect on energy production based on energy type wind or solar or the source of the energy commercial, residential, industrial, or transportation.  H1: There will be a difference between the mean types for Wind or Photo(Solar) energy usage and source type (com type).   H1: There will be a difference between the mean types for Residential, Commercial and Industrial  usage.  H1: There will be a difference in the amount of energy produced for wind or solar and the source type of that energy. Source types include residential, commercial, industrial or transportation.  H1: There is an interaction between energy type of wind or solar and energy source residential, commercial, industrial or transportation. </vt:lpstr>
      <vt:lpstr>PowerPoint Presentation</vt:lpstr>
      <vt:lpstr>PowerPoint Presentation</vt:lpstr>
      <vt:lpstr>PowerPoint Presentation</vt:lpstr>
      <vt:lpstr>Plot the residuals for the two-way ANOVA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 Wind Solar – Residential Commercial Industrial or Transportation Data</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 and solar5</dc:title>
  <dc:creator>ELISABETH WOLFERT</dc:creator>
  <cp:lastModifiedBy>ELISABETH WOLFERT</cp:lastModifiedBy>
  <cp:revision>4</cp:revision>
  <dcterms:created xsi:type="dcterms:W3CDTF">2021-02-28T02:25:27Z</dcterms:created>
  <dcterms:modified xsi:type="dcterms:W3CDTF">2021-03-04T02:34:46Z</dcterms:modified>
</cp:coreProperties>
</file>